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Lato Black" panose="020B0604020202020204" charset="0"/>
      <p:bold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3ccfbfa91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3ccfbfa91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e3ccfbfa91_3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e3ccfbfa91_3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e3ccfbfa91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e3ccfbfa91_3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e3ccfbfa91_3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e3ccfbfa91_3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e3ccfbfa91_3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e3ccfbfa91_3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e3ccfbfa91_3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e3ccfbfa91_3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e3ccfbfa9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e3ccfbfa9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3d153744d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3d153744d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e3ccfbfa91_3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e3ccfbfa91_3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e3ccfbfa91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e3ccfbfa91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e3d153744d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e3d153744d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e3ccfbfa91_3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e3ccfbfa91_3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proto/QSNIJ00N6N9BzetGg44BJo/Nidos?type=design&amp;node-id=21-3&amp;scaling=scale-down&amp;page-id=0%3A1&amp;starting-point-node-id=21%3A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609448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-125" y="0"/>
            <a:ext cx="9144000" cy="5234700"/>
          </a:xfrm>
          <a:prstGeom prst="rect">
            <a:avLst/>
          </a:prstGeom>
          <a:solidFill>
            <a:srgbClr val="664595">
              <a:alpha val="455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2369075" y="4289250"/>
            <a:ext cx="4479900" cy="3540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6529700" y="3843975"/>
            <a:ext cx="1586700" cy="3540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379675" y="3259125"/>
            <a:ext cx="83844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Pensemos en todas las veces que nosotras o nuestras familias han tenido que </a:t>
            </a:r>
            <a:r>
              <a:rPr lang="es" sz="29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migrar o</a:t>
            </a:r>
            <a:r>
              <a:rPr lang="es" sz="29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29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desplazarse forzosamente</a:t>
            </a:r>
            <a:endParaRPr sz="2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76225" y="496975"/>
            <a:ext cx="6068378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2"/>
          <p:cNvSpPr txBox="1">
            <a:spLocks noGrp="1"/>
          </p:cNvSpPr>
          <p:nvPr>
            <p:ph type="title" idx="4294967295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Guía metodológica NIDOS</a:t>
            </a:r>
            <a:endParaRPr sz="1400" i="1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5792150" y="2011150"/>
            <a:ext cx="26979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LO QUE NECESITAS SABER ANTES DE INVESTIGAR</a:t>
            </a:r>
            <a:endParaRPr b="1" dirty="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LA METODOLOGÍA DE INVESTIGACIÓN</a:t>
            </a:r>
            <a:endParaRPr b="1" dirty="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 dirty="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PASOS A SEGUIR POSTERIOR A LA APLICACIÓN</a:t>
            </a:r>
            <a:endParaRPr b="1" dirty="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2"/>
          <p:cNvSpPr/>
          <p:nvPr/>
        </p:nvSpPr>
        <p:spPr>
          <a:xfrm>
            <a:off x="5391950" y="2026600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2"/>
          <p:cNvSpPr txBox="1"/>
          <p:nvPr/>
        </p:nvSpPr>
        <p:spPr>
          <a:xfrm>
            <a:off x="5420150" y="2011150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99" name="Google Shape;199;p22"/>
          <p:cNvSpPr/>
          <p:nvPr/>
        </p:nvSpPr>
        <p:spPr>
          <a:xfrm>
            <a:off x="5391950" y="2716225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2"/>
          <p:cNvSpPr txBox="1"/>
          <p:nvPr/>
        </p:nvSpPr>
        <p:spPr>
          <a:xfrm>
            <a:off x="5420150" y="2700775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1" name="Google Shape;201;p22"/>
          <p:cNvSpPr/>
          <p:nvPr/>
        </p:nvSpPr>
        <p:spPr>
          <a:xfrm>
            <a:off x="5391950" y="3328775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5420150" y="3313325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5763650" y="4176825"/>
            <a:ext cx="2863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96;p22">
            <a:extLst>
              <a:ext uri="{FF2B5EF4-FFF2-40B4-BE49-F238E27FC236}">
                <a16:creationId xmlns:a16="http://schemas.microsoft.com/office/drawing/2014/main" id="{C81F1E34-FEBF-424F-A9BB-20A5A3DEC3B4}"/>
              </a:ext>
            </a:extLst>
          </p:cNvPr>
          <p:cNvSpPr txBox="1"/>
          <p:nvPr/>
        </p:nvSpPr>
        <p:spPr>
          <a:xfrm>
            <a:off x="967091" y="3698733"/>
            <a:ext cx="2605032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050" b="1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Click </a:t>
            </a:r>
            <a:r>
              <a:rPr lang="es-MX" sz="105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aquí para ver la  guía</a:t>
            </a:r>
            <a:endParaRPr sz="105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12250" y="0"/>
            <a:ext cx="9144000" cy="5143500"/>
          </a:xfrm>
          <a:prstGeom prst="rect">
            <a:avLst/>
          </a:prstGeom>
          <a:solidFill>
            <a:srgbClr val="6645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"/>
          <p:cNvSpPr/>
          <p:nvPr/>
        </p:nvSpPr>
        <p:spPr>
          <a:xfrm>
            <a:off x="1538000" y="1411950"/>
            <a:ext cx="5984100" cy="269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1657900" y="1469500"/>
            <a:ext cx="5862300" cy="27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Aperturar el contexto de migración a otras situaciones de movilidad humana.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Es importante entender por qué el territorio recibe personas y a la vez, es un territorio del que se están yendo constantemente.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La violencia basada en género genera desplazamiento forzado.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Importancia del trabajo en red.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Importancia de los liderazgos.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Las experiencias personales permiten desarrollar soluciones de impacto. </a:t>
            </a: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4294967295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Aprendizajes del proceso y proyecto</a:t>
            </a:r>
            <a:endParaRPr sz="1400"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1260675" y="1411850"/>
            <a:ext cx="344700" cy="26979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3" name="Google Shape;213;p23"/>
          <p:cNvCxnSpPr/>
          <p:nvPr/>
        </p:nvCxnSpPr>
        <p:spPr>
          <a:xfrm>
            <a:off x="1727150" y="1849550"/>
            <a:ext cx="56058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4" name="Google Shape;214;p23"/>
          <p:cNvCxnSpPr/>
          <p:nvPr/>
        </p:nvCxnSpPr>
        <p:spPr>
          <a:xfrm>
            <a:off x="1727150" y="2437850"/>
            <a:ext cx="56058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23"/>
          <p:cNvCxnSpPr/>
          <p:nvPr/>
        </p:nvCxnSpPr>
        <p:spPr>
          <a:xfrm>
            <a:off x="1727150" y="2862550"/>
            <a:ext cx="56058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6" name="Google Shape;216;p23"/>
          <p:cNvCxnSpPr/>
          <p:nvPr/>
        </p:nvCxnSpPr>
        <p:spPr>
          <a:xfrm>
            <a:off x="1727150" y="3265950"/>
            <a:ext cx="56058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7" name="Google Shape;217;p23"/>
          <p:cNvCxnSpPr/>
          <p:nvPr/>
        </p:nvCxnSpPr>
        <p:spPr>
          <a:xfrm>
            <a:off x="1727150" y="3669375"/>
            <a:ext cx="56058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4"/>
          <p:cNvSpPr txBox="1">
            <a:spLocks noGrp="1"/>
          </p:cNvSpPr>
          <p:nvPr>
            <p:ph type="title" idx="4294967295"/>
          </p:nvPr>
        </p:nvSpPr>
        <p:spPr>
          <a:xfrm>
            <a:off x="3117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Pasos a seguir para el funcionamiento de NIDOS</a:t>
            </a:r>
            <a:endParaRPr sz="1400" i="1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3" name="Google Shape;223;p24"/>
          <p:cNvSpPr/>
          <p:nvPr/>
        </p:nvSpPr>
        <p:spPr>
          <a:xfrm>
            <a:off x="5300950" y="2505325"/>
            <a:ext cx="3882900" cy="19302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body" idx="4294967295"/>
          </p:nvPr>
        </p:nvSpPr>
        <p:spPr>
          <a:xfrm>
            <a:off x="5514525" y="2676725"/>
            <a:ext cx="3669000" cy="22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Datos de contacto:</a:t>
            </a:r>
            <a:endParaRPr sz="150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664595"/>
                </a:solidFill>
                <a:latin typeface="Lato Black"/>
                <a:ea typeface="Lato Black"/>
                <a:cs typeface="Lato Black"/>
                <a:sym typeface="Lato Black"/>
              </a:rPr>
              <a:t>Yeicy Yurany Bonilla Grueso</a:t>
            </a:r>
            <a:b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Gestora, Corporación Manglaria</a:t>
            </a:r>
            <a:endParaRPr sz="150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Cel: 3134480019</a:t>
            </a:r>
            <a:endParaRPr sz="150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Correo: Manglariapacifico@gmail.com</a:t>
            </a:r>
            <a:endParaRPr sz="150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5" name="Google Shape;225;p24"/>
          <p:cNvSpPr txBox="1">
            <a:spLocks noGrp="1"/>
          </p:cNvSpPr>
          <p:nvPr>
            <p:ph type="body" idx="4294967295"/>
          </p:nvPr>
        </p:nvSpPr>
        <p:spPr>
          <a:xfrm>
            <a:off x="1040325" y="997200"/>
            <a:ext cx="4474200" cy="31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Formación a formadores</a:t>
            </a: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Ejecución</a:t>
            </a: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Colectar las memorias </a:t>
            </a: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Análisis de la información</a:t>
            </a: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5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Divulgación de los resultados</a:t>
            </a:r>
            <a:endParaRPr sz="1450" b="1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696525" y="1210750"/>
            <a:ext cx="343800" cy="4311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7" name="Google Shape;227;p24"/>
          <p:cNvSpPr txBox="1"/>
          <p:nvPr/>
        </p:nvSpPr>
        <p:spPr>
          <a:xfrm>
            <a:off x="696525" y="1821650"/>
            <a:ext cx="343800" cy="4311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8" name="Google Shape;228;p24"/>
          <p:cNvSpPr txBox="1"/>
          <p:nvPr/>
        </p:nvSpPr>
        <p:spPr>
          <a:xfrm>
            <a:off x="696525" y="2429125"/>
            <a:ext cx="343800" cy="4311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29" name="Google Shape;229;p24"/>
          <p:cNvSpPr txBox="1"/>
          <p:nvPr/>
        </p:nvSpPr>
        <p:spPr>
          <a:xfrm>
            <a:off x="696525" y="3036600"/>
            <a:ext cx="343800" cy="4311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0" name="Google Shape;230;p24"/>
          <p:cNvSpPr txBox="1"/>
          <p:nvPr/>
        </p:nvSpPr>
        <p:spPr>
          <a:xfrm>
            <a:off x="696525" y="3715200"/>
            <a:ext cx="343800" cy="4311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422D5F"/>
                </a:solidFill>
                <a:latin typeface="Lato Black"/>
                <a:ea typeface="Lato Black"/>
                <a:cs typeface="Lato Black"/>
                <a:sym typeface="Lato Black"/>
              </a:rPr>
              <a:t>5</a:t>
            </a:r>
            <a:endParaRPr sz="1600">
              <a:solidFill>
                <a:srgbClr val="422D5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5"/>
          <p:cNvSpPr/>
          <p:nvPr/>
        </p:nvSpPr>
        <p:spPr>
          <a:xfrm>
            <a:off x="-125" y="0"/>
            <a:ext cx="9144000" cy="5143500"/>
          </a:xfrm>
          <a:prstGeom prst="rect">
            <a:avLst/>
          </a:prstGeom>
          <a:solidFill>
            <a:srgbClr val="422D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5"/>
          <p:cNvSpPr/>
          <p:nvPr/>
        </p:nvSpPr>
        <p:spPr>
          <a:xfrm>
            <a:off x="3664525" y="4223025"/>
            <a:ext cx="1814700" cy="181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838" y="1369876"/>
            <a:ext cx="4362326" cy="20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900" y="4039851"/>
            <a:ext cx="1651948" cy="165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5998700" y="4663150"/>
            <a:ext cx="3184800" cy="3540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3375" y="533375"/>
            <a:ext cx="5363023" cy="36981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167450" y="3617350"/>
            <a:ext cx="2847300" cy="13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POBLACIÓN TOTAL: </a:t>
            </a:r>
            <a:r>
              <a:rPr lang="e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315.743 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POBLACIÓN RURAL: </a:t>
            </a:r>
            <a:r>
              <a:rPr lang="e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72.668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POBLACIÓN URBANA: </a:t>
            </a:r>
            <a:r>
              <a:rPr lang="e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243.075</a:t>
            </a:r>
            <a:endParaRPr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" sz="11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POBLACIÓN MIGRANTE</a:t>
            </a:r>
            <a:r>
              <a:rPr lang="es" sz="1100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s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4.300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Buenaventura</a:t>
            </a:r>
            <a:r>
              <a:rPr lang="es" sz="1733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endParaRPr sz="1733" b="1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 i="1">
                <a:latin typeface="Lato"/>
                <a:ea typeface="Lato"/>
                <a:cs typeface="Lato"/>
                <a:sym typeface="Lato"/>
              </a:rPr>
              <a:t>localidad 2</a:t>
            </a:r>
            <a:endParaRPr sz="1400" i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" name="Google Shape;67;p14"/>
          <p:cNvSpPr/>
          <p:nvPr/>
        </p:nvSpPr>
        <p:spPr>
          <a:xfrm>
            <a:off x="0" y="2653975"/>
            <a:ext cx="3109800" cy="24894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411625" y="2787475"/>
            <a:ext cx="301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PROBLEMÁTICAS </a:t>
            </a:r>
            <a:endParaRPr sz="1600"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476850" y="3193100"/>
            <a:ext cx="21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Conflicto armado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0" name="Google Shape;70;p14"/>
          <p:cNvCxnSpPr/>
          <p:nvPr/>
        </p:nvCxnSpPr>
        <p:spPr>
          <a:xfrm>
            <a:off x="476850" y="3553425"/>
            <a:ext cx="17784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14"/>
          <p:cNvSpPr txBox="1"/>
          <p:nvPr/>
        </p:nvSpPr>
        <p:spPr>
          <a:xfrm>
            <a:off x="476850" y="3617338"/>
            <a:ext cx="21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Inseguridad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76850" y="3965375"/>
            <a:ext cx="2115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Mínimos básicos no garantizados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6850" y="4550375"/>
            <a:ext cx="21159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Estigmatización</a:t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74" name="Google Shape;74;p14"/>
          <p:cNvCxnSpPr/>
          <p:nvPr/>
        </p:nvCxnSpPr>
        <p:spPr>
          <a:xfrm>
            <a:off x="476850" y="4550363"/>
            <a:ext cx="17784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476850" y="3976138"/>
            <a:ext cx="1778400" cy="0"/>
          </a:xfrm>
          <a:prstGeom prst="straightConnector1">
            <a:avLst/>
          </a:prstGeom>
          <a:noFill/>
          <a:ln w="9525" cap="flat" cmpd="sng">
            <a:solidFill>
              <a:srgbClr val="422D5F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000" y="136800"/>
            <a:ext cx="647500" cy="6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/>
          <p:nvPr/>
        </p:nvSpPr>
        <p:spPr>
          <a:xfrm>
            <a:off x="-125" y="0"/>
            <a:ext cx="9144000" cy="5234700"/>
          </a:xfrm>
          <a:prstGeom prst="rect">
            <a:avLst/>
          </a:prstGeom>
          <a:solidFill>
            <a:srgbClr val="6645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7887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7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Frente a este contexto,</a:t>
            </a:r>
            <a:r>
              <a:rPr lang="es" sz="176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entidades, nacionales, locales y organismos de cooperación internacional han intentado</a:t>
            </a:r>
            <a:r>
              <a:rPr lang="es" sz="17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76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brindar acompañamiento a la población migrante en los siguientes temas:</a:t>
            </a:r>
            <a:endParaRPr sz="176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76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76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379600" y="2715225"/>
            <a:ext cx="1640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Referenciación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3027950" y="2778100"/>
            <a:ext cx="1640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Atención a VBG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3027950" y="3791725"/>
            <a:ext cx="2153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Atención humanitaria</a:t>
            </a:r>
            <a:b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(alimentación y enseres)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3027950" y="1803625"/>
            <a:ext cx="178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Orientación jurídica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7" name="Google Shape;87;p15"/>
          <p:cNvCxnSpPr/>
          <p:nvPr/>
        </p:nvCxnSpPr>
        <p:spPr>
          <a:xfrm>
            <a:off x="1883925" y="2927425"/>
            <a:ext cx="9486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/>
          <p:nvPr/>
        </p:nvCxnSpPr>
        <p:spPr>
          <a:xfrm>
            <a:off x="2504050" y="1982350"/>
            <a:ext cx="0" cy="196080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>
            <a:off x="2504050" y="3943150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5"/>
          <p:cNvCxnSpPr/>
          <p:nvPr/>
        </p:nvCxnSpPr>
        <p:spPr>
          <a:xfrm>
            <a:off x="2504050" y="1988275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15"/>
          <p:cNvSpPr/>
          <p:nvPr/>
        </p:nvSpPr>
        <p:spPr>
          <a:xfrm>
            <a:off x="2790150" y="191987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5"/>
          <p:cNvSpPr/>
          <p:nvPr/>
        </p:nvSpPr>
        <p:spPr>
          <a:xfrm>
            <a:off x="2790150" y="285902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2790150" y="38747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7383425" y="1803625"/>
            <a:ext cx="1784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Acceso a servicios básicos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5082700" y="1803625"/>
            <a:ext cx="2417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Proceso de regularización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029200" y="2778100"/>
            <a:ext cx="199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Atención psicosocial</a:t>
            </a:r>
            <a:endParaRPr sz="1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5"/>
          <p:cNvSpPr/>
          <p:nvPr/>
        </p:nvSpPr>
        <p:spPr>
          <a:xfrm>
            <a:off x="1747125" y="285902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4945900" y="191987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5"/>
          <p:cNvSpPr/>
          <p:nvPr/>
        </p:nvSpPr>
        <p:spPr>
          <a:xfrm>
            <a:off x="4945900" y="285902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5"/>
          <p:cNvSpPr/>
          <p:nvPr/>
        </p:nvSpPr>
        <p:spPr>
          <a:xfrm>
            <a:off x="7263250" y="191987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1" name="Google Shape;101;p15"/>
          <p:cNvCxnSpPr/>
          <p:nvPr/>
        </p:nvCxnSpPr>
        <p:spPr>
          <a:xfrm>
            <a:off x="4608400" y="1988275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15"/>
          <p:cNvCxnSpPr/>
          <p:nvPr/>
        </p:nvCxnSpPr>
        <p:spPr>
          <a:xfrm>
            <a:off x="6925750" y="1988275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3" name="Google Shape;103;p15"/>
          <p:cNvCxnSpPr/>
          <p:nvPr/>
        </p:nvCxnSpPr>
        <p:spPr>
          <a:xfrm>
            <a:off x="4233000" y="2927425"/>
            <a:ext cx="6780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4" name="Google Shape;104;p15"/>
          <p:cNvSpPr/>
          <p:nvPr/>
        </p:nvSpPr>
        <p:spPr>
          <a:xfrm>
            <a:off x="-19925" y="5030400"/>
            <a:ext cx="9183600" cy="2043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-125" y="0"/>
            <a:ext cx="9144000" cy="5143500"/>
          </a:xfrm>
          <a:prstGeom prst="rect">
            <a:avLst/>
          </a:prstGeom>
          <a:solidFill>
            <a:srgbClr val="422D5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/>
          <p:nvPr/>
        </p:nvSpPr>
        <p:spPr>
          <a:xfrm>
            <a:off x="3664525" y="4223025"/>
            <a:ext cx="1814700" cy="1814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0838" y="1369876"/>
            <a:ext cx="4362326" cy="20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5900" y="4039851"/>
            <a:ext cx="1651948" cy="16519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/>
          <p:nvPr/>
        </p:nvSpPr>
        <p:spPr>
          <a:xfrm>
            <a:off x="5544775" y="3425875"/>
            <a:ext cx="1641600" cy="2067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5544775" y="3219175"/>
            <a:ext cx="2982000" cy="2067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7532875" y="3012475"/>
            <a:ext cx="993900" cy="2067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l="4361" b="6384"/>
          <a:stretch/>
        </p:blipFill>
        <p:spPr>
          <a:xfrm>
            <a:off x="-76200" y="0"/>
            <a:ext cx="522537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/>
          <p:nvPr/>
        </p:nvSpPr>
        <p:spPr>
          <a:xfrm>
            <a:off x="-76212" y="0"/>
            <a:ext cx="5225400" cy="5143500"/>
          </a:xfrm>
          <a:prstGeom prst="rect">
            <a:avLst/>
          </a:prstGeom>
          <a:solidFill>
            <a:srgbClr val="664595">
              <a:alpha val="4557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5462700" y="1821075"/>
            <a:ext cx="3310500" cy="22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Es una iniciativa de la Corporación Manglaria.  Nace de la idea de un nido como l</a:t>
            </a: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ugar seguro, cálido, acogedor y que brinda las condiciones óptimas para seguir el camino</a:t>
            </a:r>
            <a:r>
              <a:rPr lang="es" sz="1500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. En este sentido, se piensa como </a:t>
            </a:r>
            <a:r>
              <a:rPr lang="es" sz="1500" b="1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una red de cuidados para madres migrantes y familias de acogida</a:t>
            </a:r>
            <a:r>
              <a:rPr lang="es" sz="1500">
                <a:solidFill>
                  <a:srgbClr val="664595"/>
                </a:solidFill>
                <a:latin typeface="Lato"/>
                <a:ea typeface="Lato"/>
                <a:cs typeface="Lato"/>
                <a:sym typeface="Lato"/>
              </a:rPr>
              <a:t> en el territorio de Buenaventura.</a:t>
            </a:r>
            <a:endParaRPr sz="1500">
              <a:solidFill>
                <a:srgbClr val="66459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775" y="681700"/>
            <a:ext cx="1988100" cy="104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12250" y="0"/>
            <a:ext cx="9144000" cy="5234700"/>
          </a:xfrm>
          <a:prstGeom prst="rect">
            <a:avLst/>
          </a:prstGeom>
          <a:solidFill>
            <a:srgbClr val="66459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2645325" y="654250"/>
            <a:ext cx="1052700" cy="354000"/>
          </a:xfrm>
          <a:prstGeom prst="rect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body" idx="1"/>
          </p:nvPr>
        </p:nvSpPr>
        <p:spPr>
          <a:xfrm>
            <a:off x="311700" y="588275"/>
            <a:ext cx="3441900" cy="139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Desde Nidos, queríamos </a:t>
            </a:r>
            <a:r>
              <a:rPr lang="es" b="1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entender</a:t>
            </a:r>
            <a:r>
              <a:rPr lang="es">
                <a:solidFill>
                  <a:srgbClr val="422D5F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endParaRPr>
              <a:solidFill>
                <a:srgbClr val="422D5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1" name="Google Shape;13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6525" y="1988075"/>
            <a:ext cx="890700" cy="8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1590288" y="4247125"/>
            <a:ext cx="60828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300" b="1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voz de las personas que viven la migración</a:t>
            </a:r>
            <a:endParaRPr sz="1900" b="1" i="1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925" y="768348"/>
            <a:ext cx="1263525" cy="103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90175" y="1913602"/>
            <a:ext cx="1263525" cy="103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0050" y="1913602"/>
            <a:ext cx="1263525" cy="1039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9925" y="2991223"/>
            <a:ext cx="1263525" cy="103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-125" y="0"/>
            <a:ext cx="9144000" cy="5143500"/>
          </a:xfrm>
          <a:prstGeom prst="rect">
            <a:avLst/>
          </a:prstGeom>
          <a:solidFill>
            <a:srgbClr val="BB4D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4775" y="50425"/>
            <a:ext cx="3298477" cy="1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424" y="1844326"/>
            <a:ext cx="1068137" cy="4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9"/>
          <p:cNvSpPr txBox="1"/>
          <p:nvPr/>
        </p:nvSpPr>
        <p:spPr>
          <a:xfrm>
            <a:off x="657600" y="3038700"/>
            <a:ext cx="1880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CONCEPTUALIZACIÓN DE LA MIGRACIÓN Y OTROS ELEMENTOS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2927500" y="3038700"/>
            <a:ext cx="1565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DEFINICIÓN DE UN PROTOTIPO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4903625" y="3038700"/>
            <a:ext cx="19242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CONVERSACIÓN CON LIDERESAS EN TERRITORIO Y MADRES MIGRANTES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7152025" y="3039450"/>
            <a:ext cx="1924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DEFINICIÓN Y CREACIÓN DE UNA GUÍA METODOLÓGICA</a:t>
            </a:r>
            <a:endParaRPr sz="1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8" name="Google Shape;148;p19"/>
          <p:cNvCxnSpPr/>
          <p:nvPr/>
        </p:nvCxnSpPr>
        <p:spPr>
          <a:xfrm>
            <a:off x="201700" y="2433150"/>
            <a:ext cx="8681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49" name="Google Shape;149;p19"/>
          <p:cNvSpPr/>
          <p:nvPr/>
        </p:nvSpPr>
        <p:spPr>
          <a:xfrm>
            <a:off x="257400" y="3017750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9"/>
          <p:cNvSpPr txBox="1"/>
          <p:nvPr/>
        </p:nvSpPr>
        <p:spPr>
          <a:xfrm>
            <a:off x="285600" y="3002300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BB4D6C"/>
                </a:solidFill>
                <a:latin typeface="Lato Black"/>
                <a:ea typeface="Lato Black"/>
                <a:cs typeface="Lato Black"/>
                <a:sym typeface="Lato Black"/>
              </a:rPr>
              <a:t>1</a:t>
            </a:r>
            <a:endParaRPr sz="1600">
              <a:solidFill>
                <a:srgbClr val="BB4D6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2507963" y="3017750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9"/>
          <p:cNvSpPr txBox="1"/>
          <p:nvPr/>
        </p:nvSpPr>
        <p:spPr>
          <a:xfrm>
            <a:off x="2536163" y="3002300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BB4D6C"/>
                </a:solidFill>
                <a:latin typeface="Lato Black"/>
                <a:ea typeface="Lato Black"/>
                <a:cs typeface="Lato Black"/>
                <a:sym typeface="Lato Black"/>
              </a:rPr>
              <a:t>2</a:t>
            </a:r>
            <a:endParaRPr sz="1600">
              <a:solidFill>
                <a:srgbClr val="BB4D6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3" name="Google Shape;153;p19"/>
          <p:cNvSpPr/>
          <p:nvPr/>
        </p:nvSpPr>
        <p:spPr>
          <a:xfrm>
            <a:off x="4512225" y="3017750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9"/>
          <p:cNvSpPr txBox="1"/>
          <p:nvPr/>
        </p:nvSpPr>
        <p:spPr>
          <a:xfrm>
            <a:off x="4526363" y="3002300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BB4D6C"/>
                </a:solidFill>
                <a:latin typeface="Lato Black"/>
                <a:ea typeface="Lato Black"/>
                <a:cs typeface="Lato Black"/>
                <a:sym typeface="Lato Black"/>
              </a:rPr>
              <a:t>3</a:t>
            </a:r>
            <a:endParaRPr sz="1600">
              <a:solidFill>
                <a:srgbClr val="BB4D6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55" name="Google Shape;155;p19"/>
          <p:cNvSpPr/>
          <p:nvPr/>
        </p:nvSpPr>
        <p:spPr>
          <a:xfrm>
            <a:off x="6714800" y="3017750"/>
            <a:ext cx="400200" cy="4002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6743000" y="3002300"/>
            <a:ext cx="343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BB4D6C"/>
                </a:solidFill>
                <a:latin typeface="Lato Black"/>
                <a:ea typeface="Lato Black"/>
                <a:cs typeface="Lato Black"/>
                <a:sym typeface="Lato Black"/>
              </a:rPr>
              <a:t>4</a:t>
            </a:r>
            <a:endParaRPr sz="1600">
              <a:solidFill>
                <a:srgbClr val="BB4D6C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57" name="Google Shape;157;p19"/>
          <p:cNvCxnSpPr>
            <a:endCxn id="150" idx="0"/>
          </p:cNvCxnSpPr>
          <p:nvPr/>
        </p:nvCxnSpPr>
        <p:spPr>
          <a:xfrm flipH="1">
            <a:off x="457500" y="2433200"/>
            <a:ext cx="15900" cy="56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8" name="Google Shape;158;p19"/>
          <p:cNvCxnSpPr/>
          <p:nvPr/>
        </p:nvCxnSpPr>
        <p:spPr>
          <a:xfrm flipH="1">
            <a:off x="2700125" y="2433200"/>
            <a:ext cx="15900" cy="56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9" name="Google Shape;159;p19"/>
          <p:cNvCxnSpPr/>
          <p:nvPr/>
        </p:nvCxnSpPr>
        <p:spPr>
          <a:xfrm flipH="1">
            <a:off x="4721563" y="2433200"/>
            <a:ext cx="15900" cy="56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60" name="Google Shape;160;p19"/>
          <p:cNvCxnSpPr/>
          <p:nvPr/>
        </p:nvCxnSpPr>
        <p:spPr>
          <a:xfrm flipH="1">
            <a:off x="6906938" y="2433200"/>
            <a:ext cx="15900" cy="569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6100" y="-247650"/>
            <a:ext cx="9350098" cy="643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0"/>
          <p:cNvSpPr/>
          <p:nvPr/>
        </p:nvSpPr>
        <p:spPr>
          <a:xfrm>
            <a:off x="-125" y="0"/>
            <a:ext cx="9144000" cy="5234700"/>
          </a:xfrm>
          <a:prstGeom prst="rect">
            <a:avLst/>
          </a:prstGeom>
          <a:solidFill>
            <a:srgbClr val="BB4D6C">
              <a:alpha val="33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0"/>
          <p:cNvSpPr txBox="1"/>
          <p:nvPr/>
        </p:nvSpPr>
        <p:spPr>
          <a:xfrm>
            <a:off x="1321450" y="824525"/>
            <a:ext cx="19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0"/>
          <p:cNvSpPr txBox="1"/>
          <p:nvPr/>
        </p:nvSpPr>
        <p:spPr>
          <a:xfrm>
            <a:off x="176475" y="411325"/>
            <a:ext cx="74811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La guía de investigación </a:t>
            </a:r>
            <a:endParaRPr sz="3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/>
          <p:nvPr/>
        </p:nvSpPr>
        <p:spPr>
          <a:xfrm>
            <a:off x="-125" y="0"/>
            <a:ext cx="9144000" cy="5234700"/>
          </a:xfrm>
          <a:prstGeom prst="rect">
            <a:avLst/>
          </a:prstGeom>
          <a:solidFill>
            <a:srgbClr val="BB4D6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1"/>
          <p:cNvSpPr txBox="1"/>
          <p:nvPr/>
        </p:nvSpPr>
        <p:spPr>
          <a:xfrm>
            <a:off x="1321450" y="824525"/>
            <a:ext cx="195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214045" y="1756825"/>
            <a:ext cx="2870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NECESIDADES INICIALES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628575" y="503150"/>
            <a:ext cx="7288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 </a:t>
            </a:r>
            <a:r>
              <a:rPr lang="es" sz="1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metodología</a:t>
            </a: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propuesta durante el laboratorio, está diseñada para </a:t>
            </a:r>
            <a:r>
              <a:rPr lang="es" sz="17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poner el cuidado en el centro</a:t>
            </a:r>
            <a:r>
              <a:rPr lang="es" sz="17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s"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 la investigación, permitiendo identificar:</a:t>
            </a:r>
            <a:endParaRPr sz="1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453850" y="3575475"/>
            <a:ext cx="2635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PRÁCTICAS INDIVIDUALES Y COLECTIVAS DE CUIDADO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6088225" y="2755400"/>
            <a:ext cx="1953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RED DE CUIDADO COLECTIVO</a:t>
            </a:r>
            <a:endParaRPr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9" name="Google Shape;179;p21"/>
          <p:cNvCxnSpPr/>
          <p:nvPr/>
        </p:nvCxnSpPr>
        <p:spPr>
          <a:xfrm>
            <a:off x="3536550" y="1982350"/>
            <a:ext cx="0" cy="196080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1"/>
          <p:cNvCxnSpPr/>
          <p:nvPr/>
        </p:nvCxnSpPr>
        <p:spPr>
          <a:xfrm rot="10800000">
            <a:off x="3199050" y="3943150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1"/>
          <p:cNvCxnSpPr/>
          <p:nvPr/>
        </p:nvCxnSpPr>
        <p:spPr>
          <a:xfrm rot="10800000">
            <a:off x="3199050" y="1988275"/>
            <a:ext cx="3375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21"/>
          <p:cNvSpPr/>
          <p:nvPr/>
        </p:nvSpPr>
        <p:spPr>
          <a:xfrm flipH="1">
            <a:off x="3113650" y="1919875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 flipH="1">
            <a:off x="3113650" y="38747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4" name="Google Shape;184;p21"/>
          <p:cNvCxnSpPr/>
          <p:nvPr/>
        </p:nvCxnSpPr>
        <p:spPr>
          <a:xfrm>
            <a:off x="3546650" y="2949950"/>
            <a:ext cx="2277600" cy="0"/>
          </a:xfrm>
          <a:prstGeom prst="straightConnector1">
            <a:avLst/>
          </a:prstGeom>
          <a:noFill/>
          <a:ln w="9525" cap="flat" cmpd="sng">
            <a:solidFill>
              <a:srgbClr val="F5EA2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21"/>
          <p:cNvSpPr txBox="1"/>
          <p:nvPr/>
        </p:nvSpPr>
        <p:spPr>
          <a:xfrm>
            <a:off x="6063475" y="3218600"/>
            <a:ext cx="169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i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Situación esperada</a:t>
            </a:r>
            <a:endParaRPr i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6" name="Google Shape;186;p21"/>
          <p:cNvSpPr/>
          <p:nvPr/>
        </p:nvSpPr>
        <p:spPr>
          <a:xfrm flipH="1">
            <a:off x="4022450" y="28815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1"/>
          <p:cNvSpPr/>
          <p:nvPr/>
        </p:nvSpPr>
        <p:spPr>
          <a:xfrm flipH="1">
            <a:off x="4617050" y="28815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1"/>
          <p:cNvSpPr/>
          <p:nvPr/>
        </p:nvSpPr>
        <p:spPr>
          <a:xfrm flipH="1">
            <a:off x="5211650" y="28815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1"/>
          <p:cNvSpPr/>
          <p:nvPr/>
        </p:nvSpPr>
        <p:spPr>
          <a:xfrm flipH="1">
            <a:off x="5926675" y="2881550"/>
            <a:ext cx="136800" cy="136800"/>
          </a:xfrm>
          <a:prstGeom prst="ellipse">
            <a:avLst/>
          </a:prstGeom>
          <a:solidFill>
            <a:srgbClr val="F5EA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Presentación en pantalla (16:9)</PresentationFormat>
  <Paragraphs>84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Lato Black</vt:lpstr>
      <vt:lpstr>Lato</vt:lpstr>
      <vt:lpstr>Simple Light</vt:lpstr>
      <vt:lpstr>Presentación de PowerPoint</vt:lpstr>
      <vt:lpstr>Buenaventura, localidad 2</vt:lpstr>
      <vt:lpstr>Frente a este contexto, entidades, nacionales, locales y organismos de cooperación internacional han intentado brindar acompañamiento a la población migrante en los siguientes temas: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Guía metodológica NIDOS</vt:lpstr>
      <vt:lpstr>Aprendizajes del proceso y proyecto</vt:lpstr>
      <vt:lpstr>Pasos a seguir para el funcionamiento de NIDOS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</cp:lastModifiedBy>
  <cp:revision>1</cp:revision>
  <dcterms:modified xsi:type="dcterms:W3CDTF">2023-06-28T00:41:03Z</dcterms:modified>
</cp:coreProperties>
</file>