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Poppins"/>
      <p:regular r:id="rId26"/>
      <p:bold r:id="rId27"/>
      <p:italic r:id="rId28"/>
      <p:boldItalic r:id="rId29"/>
    </p:embeddedFont>
    <p:embeddedFont>
      <p:font typeface="Poppins Light"/>
      <p:regular r:id="rId30"/>
      <p:bold r:id="rId31"/>
      <p:italic r:id="rId32"/>
      <p:boldItalic r:id="rId33"/>
    </p:embeddedFont>
    <p:embeddedFont>
      <p:font typeface="Rozha One"/>
      <p:regular r:id="rId34"/>
    </p:embeddedFont>
    <p:embeddedFont>
      <p:font typeface="Poppins Medium"/>
      <p:regular r:id="rId35"/>
      <p:bold r:id="rId36"/>
      <p:italic r:id="rId37"/>
      <p:boldItalic r:id="rId38"/>
    </p:embeddedFont>
    <p:embeddedFont>
      <p:font typeface="Poppins Extra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ExtraLight-bold.fntdata"/><Relationship Id="rId20" Type="http://schemas.openxmlformats.org/officeDocument/2006/relationships/slide" Target="slides/slide15.xml"/><Relationship Id="rId42" Type="http://schemas.openxmlformats.org/officeDocument/2006/relationships/font" Target="fonts/PoppinsExtraLight-boldItalic.fntdata"/><Relationship Id="rId41" Type="http://schemas.openxmlformats.org/officeDocument/2006/relationships/font" Target="fonts/PoppinsExtraLigh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regular.fntdata"/><Relationship Id="rId25" Type="http://schemas.openxmlformats.org/officeDocument/2006/relationships/slide" Target="slides/slide20.xml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Light-bold.fntdata"/><Relationship Id="rId30" Type="http://schemas.openxmlformats.org/officeDocument/2006/relationships/font" Target="fonts/PoppinsLight-regular.fntdata"/><Relationship Id="rId11" Type="http://schemas.openxmlformats.org/officeDocument/2006/relationships/slide" Target="slides/slide6.xml"/><Relationship Id="rId33" Type="http://schemas.openxmlformats.org/officeDocument/2006/relationships/font" Target="fonts/Poppins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PoppinsLight-italic.fntdata"/><Relationship Id="rId13" Type="http://schemas.openxmlformats.org/officeDocument/2006/relationships/slide" Target="slides/slide8.xml"/><Relationship Id="rId35" Type="http://schemas.openxmlformats.org/officeDocument/2006/relationships/font" Target="fonts/PoppinsMedium-regular.fntdata"/><Relationship Id="rId12" Type="http://schemas.openxmlformats.org/officeDocument/2006/relationships/slide" Target="slides/slide7.xml"/><Relationship Id="rId34" Type="http://schemas.openxmlformats.org/officeDocument/2006/relationships/font" Target="fonts/RozhaOne-regular.fntdata"/><Relationship Id="rId15" Type="http://schemas.openxmlformats.org/officeDocument/2006/relationships/slide" Target="slides/slide10.xml"/><Relationship Id="rId37" Type="http://schemas.openxmlformats.org/officeDocument/2006/relationships/font" Target="fonts/PoppinsMedium-italic.fntdata"/><Relationship Id="rId14" Type="http://schemas.openxmlformats.org/officeDocument/2006/relationships/slide" Target="slides/slide9.xml"/><Relationship Id="rId36" Type="http://schemas.openxmlformats.org/officeDocument/2006/relationships/font" Target="fonts/PoppinsMedium-bold.fntdata"/><Relationship Id="rId17" Type="http://schemas.openxmlformats.org/officeDocument/2006/relationships/slide" Target="slides/slide12.xml"/><Relationship Id="rId39" Type="http://schemas.openxmlformats.org/officeDocument/2006/relationships/font" Target="fonts/PoppinsExtraLight-regular.fntdata"/><Relationship Id="rId16" Type="http://schemas.openxmlformats.org/officeDocument/2006/relationships/slide" Target="slides/slide11.xml"/><Relationship Id="rId38" Type="http://schemas.openxmlformats.org/officeDocument/2006/relationships/font" Target="fonts/PoppinsMedium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3cec69893_0_19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3cec69893_0_19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e3cec69893_0_1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e3cec69893_0_1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e3cec69893_0_1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1e3cec69893_0_1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e3cec69893_0_11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e3cec69893_0_11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e3cec69893_0_11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1e3cec69893_0_11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e3cec69893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e3cec69893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e3d0ed81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e3d0ed81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e3cec69893_0_1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e3cec69893_0_1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e3cec69893_0_2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e3cec69893_0_2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e3cec69893_0_1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e3cec69893_0_1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e3cec69893_0_20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e3cec69893_0_2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e3cec69893_0_1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e3cec69893_0_1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e3cec69893_0_20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e3cec69893_0_20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e3cec69893_0_19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e3cec69893_0_19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3cec69893_0_14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1e3cec69893_0_14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3cec69893_0_19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e3cec69893_0_1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3cec69893_0_20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e3cec69893_0_2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3cec69893_0_19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e3cec69893_0_19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3cec69893_0_9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e3cec69893_0_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3cec69893_0_9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1e3cec69893_0_9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pptmon.com/" TargetMode="External"/><Relationship Id="rId9" Type="http://schemas.openxmlformats.org/officeDocument/2006/relationships/image" Target="../media/image8.png"/><Relationship Id="rId15" Type="http://schemas.openxmlformats.org/officeDocument/2006/relationships/image" Target="../media/image4.png"/><Relationship Id="rId14" Type="http://schemas.openxmlformats.org/officeDocument/2006/relationships/image" Target="../media/image12.png"/><Relationship Id="rId5" Type="http://schemas.openxmlformats.org/officeDocument/2006/relationships/hyperlink" Target="http://www.pptmon.com/" TargetMode="External"/><Relationship Id="rId6" Type="http://schemas.openxmlformats.org/officeDocument/2006/relationships/image" Target="../media/image21.png"/><Relationship Id="rId7" Type="http://schemas.openxmlformats.org/officeDocument/2006/relationships/image" Target="../media/image13.png"/><Relationship Id="rId8" Type="http://schemas.openxmlformats.org/officeDocument/2006/relationships/image" Target="../media/image23.png"/></Relationships>
</file>

<file path=ppt/slideLayouts/_rels/slideLayout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pptmon.com/" TargetMode="External"/><Relationship Id="rId9" Type="http://schemas.openxmlformats.org/officeDocument/2006/relationships/image" Target="../media/image8.png"/><Relationship Id="rId5" Type="http://schemas.openxmlformats.org/officeDocument/2006/relationships/hyperlink" Target="http://www.pptmon.com/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16.png"/><Relationship Id="rId8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pptmon.com/" TargetMode="External"/><Relationship Id="rId9" Type="http://schemas.openxmlformats.org/officeDocument/2006/relationships/image" Target="../media/image15.png"/><Relationship Id="rId5" Type="http://schemas.openxmlformats.org/officeDocument/2006/relationships/hyperlink" Target="http://www.pptmon.com/" TargetMode="External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8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pptmon.com/" TargetMode="External"/><Relationship Id="rId9" Type="http://schemas.openxmlformats.org/officeDocument/2006/relationships/image" Target="../media/image15.png"/><Relationship Id="rId5" Type="http://schemas.openxmlformats.org/officeDocument/2006/relationships/hyperlink" Target="http://www.pptmon.com/" TargetMode="External"/><Relationship Id="rId6" Type="http://schemas.openxmlformats.org/officeDocument/2006/relationships/image" Target="../media/image21.png"/><Relationship Id="rId7" Type="http://schemas.openxmlformats.org/officeDocument/2006/relationships/image" Target="../media/image13.png"/><Relationship Id="rId8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pptmon.com/" TargetMode="External"/><Relationship Id="rId5" Type="http://schemas.openxmlformats.org/officeDocument/2006/relationships/hyperlink" Target="http://www.pptmon.com/" TargetMode="External"/><Relationship Id="rId6" Type="http://schemas.openxmlformats.org/officeDocument/2006/relationships/image" Target="../media/image17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</file>

<file path=ppt/slideLayouts/_rels/slideLayout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pptmon.com/" TargetMode="External"/><Relationship Id="rId9" Type="http://schemas.openxmlformats.org/officeDocument/2006/relationships/image" Target="../media/image15.png"/><Relationship Id="rId5" Type="http://schemas.openxmlformats.org/officeDocument/2006/relationships/hyperlink" Target="http://www.pptmon.com/" TargetMode="External"/><Relationship Id="rId6" Type="http://schemas.openxmlformats.org/officeDocument/2006/relationships/image" Target="../media/image23.png"/><Relationship Id="rId7" Type="http://schemas.openxmlformats.org/officeDocument/2006/relationships/image" Target="../media/image17.png"/><Relationship Id="rId8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pptmon.com/" TargetMode="External"/><Relationship Id="rId9" Type="http://schemas.openxmlformats.org/officeDocument/2006/relationships/image" Target="../media/image7.png"/><Relationship Id="rId5" Type="http://schemas.openxmlformats.org/officeDocument/2006/relationships/hyperlink" Target="http://www.pptmon.com/" TargetMode="External"/><Relationship Id="rId6" Type="http://schemas.openxmlformats.org/officeDocument/2006/relationships/image" Target="../media/image21.png"/><Relationship Id="rId7" Type="http://schemas.openxmlformats.org/officeDocument/2006/relationships/image" Target="../media/image23.png"/><Relationship Id="rId8" Type="http://schemas.openxmlformats.org/officeDocument/2006/relationships/image" Target="../media/image16.png"/></Relationships>
</file>

<file path=ppt/slideLayouts/_rels/slideLayout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pptmon.com/" TargetMode="External"/><Relationship Id="rId9" Type="http://schemas.openxmlformats.org/officeDocument/2006/relationships/image" Target="../media/image15.png"/><Relationship Id="rId5" Type="http://schemas.openxmlformats.org/officeDocument/2006/relationships/hyperlink" Target="http://www.pptmon.com/" TargetMode="External"/><Relationship Id="rId6" Type="http://schemas.openxmlformats.org/officeDocument/2006/relationships/image" Target="../media/image23.png"/><Relationship Id="rId7" Type="http://schemas.openxmlformats.org/officeDocument/2006/relationships/image" Target="../media/image17.png"/><Relationship Id="rId8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PTMON title" showMasterSp="0">
  <p:cSld name="PPTMON titl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8" r="0" t="0"/>
          <a:stretch/>
        </p:blipFill>
        <p:spPr>
          <a:xfrm>
            <a:off x="4518422" y="5297943"/>
            <a:ext cx="129934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>
            <a:hlinkClick r:id="rId4"/>
          </p:cNvPr>
          <p:cNvSpPr txBox="1"/>
          <p:nvPr/>
        </p:nvSpPr>
        <p:spPr>
          <a:xfrm>
            <a:off x="3326232" y="5297943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2928938" cy="155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7">
            <a:alphaModFix/>
          </a:blip>
          <a:srcRect b="0" l="5042" r="0" t="0"/>
          <a:stretch/>
        </p:blipFill>
        <p:spPr>
          <a:xfrm flipH="1">
            <a:off x="6186490" y="0"/>
            <a:ext cx="2957510" cy="86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 rot="10800000">
            <a:off x="5543550" y="3221831"/>
            <a:ext cx="3600450" cy="1921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41964" y="0"/>
            <a:ext cx="3829050" cy="69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72425" y="3414713"/>
            <a:ext cx="1171575" cy="172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3214" y="4443413"/>
            <a:ext cx="2421731" cy="70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12">
            <a:alphaModFix/>
          </a:blip>
          <a:srcRect b="17756" l="31441" r="0" t="0"/>
          <a:stretch/>
        </p:blipFill>
        <p:spPr>
          <a:xfrm flipH="1">
            <a:off x="6514405" y="2571750"/>
            <a:ext cx="2629595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13">
            <a:alphaModFix/>
          </a:blip>
          <a:srcRect b="0" l="0" r="26492" t="23994"/>
          <a:stretch/>
        </p:blipFill>
        <p:spPr>
          <a:xfrm rot="10800000">
            <a:off x="0" y="2766812"/>
            <a:ext cx="2455631" cy="237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14">
            <a:alphaModFix/>
          </a:blip>
          <a:srcRect b="0" l="0" r="20388" t="45085"/>
          <a:stretch/>
        </p:blipFill>
        <p:spPr>
          <a:xfrm>
            <a:off x="7034783" y="0"/>
            <a:ext cx="2109217" cy="171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5">
            <a:alphaModFix/>
          </a:blip>
          <a:srcRect b="0" l="36134" r="0" t="25099"/>
          <a:stretch/>
        </p:blipFill>
        <p:spPr>
          <a:xfrm>
            <a:off x="0" y="1"/>
            <a:ext cx="1334739" cy="2021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PPTMON slide">
  <p:cSld name="7_PPTMON slid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8" r="0" t="0"/>
          <a:stretch/>
        </p:blipFill>
        <p:spPr>
          <a:xfrm>
            <a:off x="4518422" y="5297943"/>
            <a:ext cx="129934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>
            <a:hlinkClick r:id="rId4"/>
          </p:cNvPr>
          <p:cNvSpPr txBox="1"/>
          <p:nvPr/>
        </p:nvSpPr>
        <p:spPr>
          <a:xfrm>
            <a:off x="3326232" y="5297943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6">
            <a:alphaModFix/>
          </a:blip>
          <a:srcRect b="0" l="10602" r="0" t="0"/>
          <a:stretch/>
        </p:blipFill>
        <p:spPr>
          <a:xfrm rot="10800000">
            <a:off x="6557634" y="0"/>
            <a:ext cx="2586366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800000">
            <a:off x="7636669" y="0"/>
            <a:ext cx="1507331" cy="178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 rot="10800000">
            <a:off x="0" y="3586163"/>
            <a:ext cx="2928938" cy="155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9">
            <a:alphaModFix/>
          </a:blip>
          <a:srcRect b="0" l="9771" r="0" t="0"/>
          <a:stretch/>
        </p:blipFill>
        <p:spPr>
          <a:xfrm flipH="1" rot="10800000">
            <a:off x="0" y="4450556"/>
            <a:ext cx="3454949" cy="69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0">
            <a:alphaModFix/>
          </a:blip>
          <a:srcRect b="24402" l="0" r="26648" t="0"/>
          <a:stretch/>
        </p:blipFill>
        <p:spPr>
          <a:xfrm flipH="1" rot="10800000">
            <a:off x="7636669" y="1"/>
            <a:ext cx="1507331" cy="199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1">
            <a:alphaModFix/>
          </a:blip>
          <a:srcRect b="0" l="25705" r="0" t="23774"/>
          <a:stretch/>
        </p:blipFill>
        <p:spPr>
          <a:xfrm flipH="1" rot="10800000">
            <a:off x="0" y="3129482"/>
            <a:ext cx="1520185" cy="2014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PPTMON slide">
  <p:cSld name="5_PPTMON sli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8" r="0" t="0"/>
          <a:stretch/>
        </p:blipFill>
        <p:spPr>
          <a:xfrm>
            <a:off x="4518422" y="5297943"/>
            <a:ext cx="129934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>
            <a:hlinkClick r:id="rId4"/>
          </p:cNvPr>
          <p:cNvSpPr txBox="1"/>
          <p:nvPr/>
        </p:nvSpPr>
        <p:spPr>
          <a:xfrm>
            <a:off x="3326232" y="5297943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6029325" y="0"/>
            <a:ext cx="3114675" cy="86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4277302"/>
            <a:ext cx="2893218" cy="866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8">
            <a:alphaModFix/>
          </a:blip>
          <a:srcRect b="0" l="0" r="9771" t="0"/>
          <a:stretch/>
        </p:blipFill>
        <p:spPr>
          <a:xfrm>
            <a:off x="5689051" y="0"/>
            <a:ext cx="3454949" cy="69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9">
            <a:alphaModFix/>
          </a:blip>
          <a:srcRect b="0" l="0" r="16387" t="0"/>
          <a:stretch/>
        </p:blipFill>
        <p:spPr>
          <a:xfrm flipH="1">
            <a:off x="0" y="4443413"/>
            <a:ext cx="2024844" cy="70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10">
            <a:alphaModFix/>
          </a:blip>
          <a:srcRect b="27209" l="17095" r="0" t="0"/>
          <a:stretch/>
        </p:blipFill>
        <p:spPr>
          <a:xfrm>
            <a:off x="0" y="3760275"/>
            <a:ext cx="1857374" cy="13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11">
            <a:alphaModFix/>
          </a:blip>
          <a:srcRect b="0" l="33065" r="0" t="11063"/>
          <a:stretch/>
        </p:blipFill>
        <p:spPr>
          <a:xfrm rot="5400000">
            <a:off x="7284300" y="-490131"/>
            <a:ext cx="1369570" cy="2349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PTMON slide">
  <p:cSld name="3_PPTMON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8" r="0" t="0"/>
          <a:stretch/>
        </p:blipFill>
        <p:spPr>
          <a:xfrm>
            <a:off x="4518422" y="5297943"/>
            <a:ext cx="129934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>
            <a:hlinkClick r:id="rId4"/>
          </p:cNvPr>
          <p:cNvSpPr txBox="1"/>
          <p:nvPr/>
        </p:nvSpPr>
        <p:spPr>
          <a:xfrm>
            <a:off x="3326232" y="5297943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7353300" y="4191372"/>
            <a:ext cx="1790700" cy="9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3114675" cy="86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8">
            <a:alphaModFix/>
          </a:blip>
          <a:srcRect b="0" l="13134" r="0" t="-1030"/>
          <a:stretch/>
        </p:blipFill>
        <p:spPr>
          <a:xfrm>
            <a:off x="0" y="-7143"/>
            <a:ext cx="3326234" cy="70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9">
            <a:alphaModFix/>
          </a:blip>
          <a:srcRect b="0" l="0" r="22648" t="0"/>
          <a:stretch/>
        </p:blipFill>
        <p:spPr>
          <a:xfrm>
            <a:off x="7270739" y="4443413"/>
            <a:ext cx="1873260" cy="70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10">
            <a:alphaModFix/>
          </a:blip>
          <a:srcRect b="24613" l="29148" r="0" t="0"/>
          <a:stretch/>
        </p:blipFill>
        <p:spPr>
          <a:xfrm rot="5400000">
            <a:off x="261620" y="-261622"/>
            <a:ext cx="1468505" cy="199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11">
            <a:alphaModFix/>
          </a:blip>
          <a:srcRect b="0" l="0" r="12118" t="27714"/>
          <a:stretch/>
        </p:blipFill>
        <p:spPr>
          <a:xfrm flipH="1" rot="10800000">
            <a:off x="7553325" y="3599312"/>
            <a:ext cx="1590676" cy="1544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PPTMON slide">
  <p:cSld name="11_PPTMON slid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>
            <p:ph idx="2" type="pic"/>
          </p:nvPr>
        </p:nvSpPr>
        <p:spPr>
          <a:xfrm>
            <a:off x="5610065" y="0"/>
            <a:ext cx="353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92" name="Google Shape;92;p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8" r="0" t="0"/>
          <a:stretch/>
        </p:blipFill>
        <p:spPr>
          <a:xfrm>
            <a:off x="4518422" y="5297943"/>
            <a:ext cx="129934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>
            <a:hlinkClick r:id="rId4"/>
          </p:cNvPr>
          <p:cNvSpPr txBox="1"/>
          <p:nvPr/>
        </p:nvSpPr>
        <p:spPr>
          <a:xfrm>
            <a:off x="3326232" y="5297943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800000">
            <a:off x="0" y="0"/>
            <a:ext cx="2893218" cy="86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7">
            <a:alphaModFix/>
          </a:blip>
          <a:srcRect b="0" l="0" r="16387" t="0"/>
          <a:stretch/>
        </p:blipFill>
        <p:spPr>
          <a:xfrm rot="10800000">
            <a:off x="0" y="0"/>
            <a:ext cx="2024844" cy="70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8">
            <a:alphaModFix/>
          </a:blip>
          <a:srcRect b="22552" l="28926" r="0" t="0"/>
          <a:stretch/>
        </p:blipFill>
        <p:spPr>
          <a:xfrm rot="5400000">
            <a:off x="206591" y="-227947"/>
            <a:ext cx="1137087" cy="1592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PTMON slide">
  <p:cSld name="2_PPTMON slid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8" r="0" t="0"/>
          <a:stretch/>
        </p:blipFill>
        <p:spPr>
          <a:xfrm>
            <a:off x="4518422" y="5297943"/>
            <a:ext cx="129934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>
            <a:hlinkClick r:id="rId4"/>
          </p:cNvPr>
          <p:cNvSpPr txBox="1"/>
          <p:nvPr/>
        </p:nvSpPr>
        <p:spPr>
          <a:xfrm>
            <a:off x="3326232" y="5297943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" y="0"/>
            <a:ext cx="2619374" cy="139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6391277" y="4319365"/>
            <a:ext cx="2752723" cy="82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 rot="5400000">
            <a:off x="278606" y="-278606"/>
            <a:ext cx="1171575" cy="172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22269" y="4443413"/>
            <a:ext cx="2421731" cy="70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 rotWithShape="1">
          <a:blip r:embed="rId10">
            <a:alphaModFix/>
          </a:blip>
          <a:srcRect b="30274" l="40387" r="0" t="0"/>
          <a:stretch/>
        </p:blipFill>
        <p:spPr>
          <a:xfrm flipH="1">
            <a:off x="7287100" y="3301232"/>
            <a:ext cx="1856900" cy="184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11">
            <a:alphaModFix/>
          </a:blip>
          <a:srcRect b="-2165" l="2022" r="27520" t="36341"/>
          <a:stretch/>
        </p:blipFill>
        <p:spPr>
          <a:xfrm flipH="1">
            <a:off x="0" y="0"/>
            <a:ext cx="1988718" cy="1739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PPTMON slide">
  <p:cSld name="6_PPTMON slid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8" r="0" t="0"/>
          <a:stretch/>
        </p:blipFill>
        <p:spPr>
          <a:xfrm>
            <a:off x="4518422" y="5297943"/>
            <a:ext cx="129934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>
            <a:hlinkClick r:id="rId4"/>
          </p:cNvPr>
          <p:cNvSpPr txBox="1"/>
          <p:nvPr/>
        </p:nvSpPr>
        <p:spPr>
          <a:xfrm>
            <a:off x="3326232" y="5297943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6900863" y="685800"/>
            <a:ext cx="2928938" cy="155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7">
            <a:alphaModFix/>
          </a:blip>
          <a:srcRect b="0" l="0" r="22311" t="0"/>
          <a:stretch/>
        </p:blipFill>
        <p:spPr>
          <a:xfrm rot="10800000">
            <a:off x="1" y="3671127"/>
            <a:ext cx="2143124" cy="147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8">
            <a:alphaModFix/>
          </a:blip>
          <a:srcRect b="20267" l="0" r="0" t="0"/>
          <a:stretch/>
        </p:blipFill>
        <p:spPr>
          <a:xfrm flipH="1" rot="5400000">
            <a:off x="-41673" y="3677839"/>
            <a:ext cx="1507331" cy="142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10800000">
            <a:off x="7972425" y="0"/>
            <a:ext cx="1171575" cy="172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10">
            <a:alphaModFix/>
          </a:blip>
          <a:srcRect b="0" l="0" r="25556" t="16902"/>
          <a:stretch/>
        </p:blipFill>
        <p:spPr>
          <a:xfrm rot="10800000">
            <a:off x="1" y="3476544"/>
            <a:ext cx="1595438" cy="166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11">
            <a:alphaModFix/>
          </a:blip>
          <a:srcRect b="0" l="0" r="21954" t="30152"/>
          <a:stretch/>
        </p:blipFill>
        <p:spPr>
          <a:xfrm>
            <a:off x="7586663" y="0"/>
            <a:ext cx="1557337" cy="164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PPTMON slide">
  <p:cSld name="8_PPTMON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8" r="0" t="0"/>
          <a:stretch/>
        </p:blipFill>
        <p:spPr>
          <a:xfrm>
            <a:off x="4518422" y="5297943"/>
            <a:ext cx="129934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>
            <a:hlinkClick r:id="rId4"/>
          </p:cNvPr>
          <p:cNvSpPr txBox="1"/>
          <p:nvPr/>
        </p:nvSpPr>
        <p:spPr>
          <a:xfrm>
            <a:off x="3326232" y="5297943"/>
            <a:ext cx="20181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" y="0"/>
            <a:ext cx="2619374" cy="139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6391277" y="4319365"/>
            <a:ext cx="2752723" cy="82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 rot="5400000">
            <a:off x="278606" y="-278606"/>
            <a:ext cx="1171575" cy="172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22269" y="4443413"/>
            <a:ext cx="2421731" cy="70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10">
            <a:alphaModFix/>
          </a:blip>
          <a:srcRect b="22779" l="6585" r="0" t="0"/>
          <a:stretch/>
        </p:blipFill>
        <p:spPr>
          <a:xfrm flipH="1">
            <a:off x="7207954" y="3103289"/>
            <a:ext cx="1936046" cy="2040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11">
            <a:alphaModFix/>
          </a:blip>
          <a:srcRect b="0" l="0" r="15860" t="15561"/>
          <a:stretch/>
        </p:blipFill>
        <p:spPr>
          <a:xfrm flipH="1">
            <a:off x="0" y="0"/>
            <a:ext cx="1638300" cy="15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jpg"/><Relationship Id="rId4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4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5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Relationship Id="rId4" Type="http://schemas.openxmlformats.org/officeDocument/2006/relationships/image" Target="../media/image5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Relationship Id="rId4" Type="http://schemas.openxmlformats.org/officeDocument/2006/relationships/image" Target="../media/image55.png"/><Relationship Id="rId5" Type="http://schemas.openxmlformats.org/officeDocument/2006/relationships/hyperlink" Target="https://drive.google.com/file/d/1XWKc6JfpUwxyZ01wJLWTi9cWzQtulmPF/view?usp=share_link" TargetMode="External"/><Relationship Id="rId6" Type="http://schemas.openxmlformats.org/officeDocument/2006/relationships/hyperlink" Target="https://drive.google.com/file/d/1ZhPA2jwpZMM4JVDzC9tnZ1VqwP0de3c_/view?usp=share_lin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1.jpg"/><Relationship Id="rId7" Type="http://schemas.openxmlformats.org/officeDocument/2006/relationships/image" Target="../media/image46.jpg"/><Relationship Id="rId8" Type="http://schemas.openxmlformats.org/officeDocument/2006/relationships/image" Target="../media/image5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4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42.png"/><Relationship Id="rId5" Type="http://schemas.openxmlformats.org/officeDocument/2006/relationships/image" Target="../media/image35.png"/><Relationship Id="rId6" Type="http://schemas.openxmlformats.org/officeDocument/2006/relationships/image" Target="../media/image40.png"/><Relationship Id="rId7" Type="http://schemas.openxmlformats.org/officeDocument/2006/relationships/image" Target="../media/image4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5045" r="12906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4DBD8">
              <a:alpha val="504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1929089" y="1744544"/>
            <a:ext cx="52857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Kunnatei Ati</a:t>
            </a:r>
            <a:endParaRPr sz="540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1929100" y="2597300"/>
            <a:ext cx="5285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Espacio para la preservación y fortalecimiento de prácticas ancestrales por cuidadoras Buti Zaku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/>
          <p:nvPr/>
        </p:nvSpPr>
        <p:spPr>
          <a:xfrm>
            <a:off x="4837900" y="11700"/>
            <a:ext cx="4306200" cy="5143500"/>
          </a:xfrm>
          <a:prstGeom prst="rect">
            <a:avLst/>
          </a:prstGeom>
          <a:solidFill>
            <a:srgbClr val="D3DFE7">
              <a:alpha val="35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0"/>
          <p:cNvSpPr txBox="1"/>
          <p:nvPr/>
        </p:nvSpPr>
        <p:spPr>
          <a:xfrm>
            <a:off x="5364274" y="2182275"/>
            <a:ext cx="32844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Actores involucrados, diálogos y concertación con: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-"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Autoridades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-"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Familias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-"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Mujeres, niños, niñas y jóvenes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-"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Adultos mayores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-"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Entes internos y externos 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261" name="Google Shape;261;p30"/>
          <p:cNvCxnSpPr/>
          <p:nvPr/>
        </p:nvCxnSpPr>
        <p:spPr>
          <a:xfrm flipH="1" rot="10800000">
            <a:off x="-1151550" y="-754700"/>
            <a:ext cx="259500" cy="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2" name="Google Shape;262;p30"/>
          <p:cNvPicPr preferRelativeResize="0"/>
          <p:nvPr/>
        </p:nvPicPr>
        <p:blipFill rotWithShape="1">
          <a:blip r:embed="rId3">
            <a:alphaModFix/>
          </a:blip>
          <a:srcRect b="16704" l="0" r="0" t="19197"/>
          <a:stretch/>
        </p:blipFill>
        <p:spPr>
          <a:xfrm>
            <a:off x="1171550" y="2086704"/>
            <a:ext cx="2398081" cy="153712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0"/>
          <p:cNvSpPr txBox="1"/>
          <p:nvPr/>
        </p:nvSpPr>
        <p:spPr>
          <a:xfrm>
            <a:off x="5364274" y="1436125"/>
            <a:ext cx="3191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Unminun nuga</a:t>
            </a:r>
            <a:endParaRPr sz="240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264" name="Google Shape;264;p30"/>
          <p:cNvSpPr txBox="1"/>
          <p:nvPr/>
        </p:nvSpPr>
        <p:spPr>
          <a:xfrm>
            <a:off x="5364265" y="1863488"/>
            <a:ext cx="37209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Base del tutu</a:t>
            </a:r>
            <a:endParaRPr i="1" sz="1000"/>
          </a:p>
        </p:txBody>
      </p:sp>
      <p:cxnSp>
        <p:nvCxnSpPr>
          <p:cNvPr id="265" name="Google Shape;265;p30"/>
          <p:cNvCxnSpPr/>
          <p:nvPr/>
        </p:nvCxnSpPr>
        <p:spPr>
          <a:xfrm>
            <a:off x="6388428" y="1682225"/>
            <a:ext cx="203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/>
          <p:nvPr/>
        </p:nvSpPr>
        <p:spPr>
          <a:xfrm>
            <a:off x="4837900" y="11700"/>
            <a:ext cx="4306200" cy="5143500"/>
          </a:xfrm>
          <a:prstGeom prst="rect">
            <a:avLst/>
          </a:prstGeom>
          <a:solidFill>
            <a:srgbClr val="D3DFE7">
              <a:alpha val="35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1"/>
          <p:cNvSpPr txBox="1"/>
          <p:nvPr/>
        </p:nvSpPr>
        <p:spPr>
          <a:xfrm>
            <a:off x="5364274" y="2182275"/>
            <a:ext cx="32844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Pilares en la conformación de la red: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-"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Investigación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-"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Registro y documentación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-"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Agencias políticas: DS y R, economía del cuidado y enseñanza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-"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Actividades de fortalecimiento y preservación 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272" name="Google Shape;272;p31"/>
          <p:cNvCxnSpPr/>
          <p:nvPr/>
        </p:nvCxnSpPr>
        <p:spPr>
          <a:xfrm flipH="1" rot="10800000">
            <a:off x="-1151550" y="-754700"/>
            <a:ext cx="259500" cy="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31"/>
          <p:cNvSpPr txBox="1"/>
          <p:nvPr/>
        </p:nvSpPr>
        <p:spPr>
          <a:xfrm>
            <a:off x="5364274" y="1436125"/>
            <a:ext cx="3191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A’guchu</a:t>
            </a:r>
            <a:endParaRPr sz="240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274" name="Google Shape;274;p31"/>
          <p:cNvSpPr txBox="1"/>
          <p:nvPr/>
        </p:nvSpPr>
        <p:spPr>
          <a:xfrm>
            <a:off x="5364265" y="1863488"/>
            <a:ext cx="37209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Cuerpo </a:t>
            </a:r>
            <a:r>
              <a:rPr i="1" lang="es"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del tutu</a:t>
            </a:r>
            <a:endParaRPr i="1" sz="1000"/>
          </a:p>
        </p:txBody>
      </p:sp>
      <p:cxnSp>
        <p:nvCxnSpPr>
          <p:cNvPr id="275" name="Google Shape;275;p31"/>
          <p:cNvCxnSpPr/>
          <p:nvPr/>
        </p:nvCxnSpPr>
        <p:spPr>
          <a:xfrm>
            <a:off x="6388428" y="1682225"/>
            <a:ext cx="203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6" name="Google Shape;276;p31"/>
          <p:cNvPicPr preferRelativeResize="0"/>
          <p:nvPr/>
        </p:nvPicPr>
        <p:blipFill rotWithShape="1">
          <a:blip r:embed="rId3">
            <a:alphaModFix/>
          </a:blip>
          <a:srcRect b="0" l="14002" r="12727" t="0"/>
          <a:stretch/>
        </p:blipFill>
        <p:spPr>
          <a:xfrm>
            <a:off x="1390150" y="1359926"/>
            <a:ext cx="1982451" cy="2705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31"/>
          <p:cNvCxnSpPr/>
          <p:nvPr/>
        </p:nvCxnSpPr>
        <p:spPr>
          <a:xfrm>
            <a:off x="5843748" y="1682225"/>
            <a:ext cx="203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/>
          <p:nvPr/>
        </p:nvSpPr>
        <p:spPr>
          <a:xfrm>
            <a:off x="4837900" y="11700"/>
            <a:ext cx="4306200" cy="5143500"/>
          </a:xfrm>
          <a:prstGeom prst="rect">
            <a:avLst/>
          </a:prstGeom>
          <a:solidFill>
            <a:srgbClr val="D3DFE7">
              <a:alpha val="35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2"/>
          <p:cNvSpPr txBox="1"/>
          <p:nvPr/>
        </p:nvSpPr>
        <p:spPr>
          <a:xfrm>
            <a:off x="5364274" y="2182275"/>
            <a:ext cx="32844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El sostén de la red: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-"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Estrategias de investigación y divulgación para el conocimiento de la red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-"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Equipos conformados intercomunitariamente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-"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Recursos humanos y recursos económicos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284" name="Google Shape;284;p32"/>
          <p:cNvCxnSpPr/>
          <p:nvPr/>
        </p:nvCxnSpPr>
        <p:spPr>
          <a:xfrm flipH="1" rot="10800000">
            <a:off x="-1151550" y="-754700"/>
            <a:ext cx="259500" cy="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5" name="Google Shape;285;p32"/>
          <p:cNvSpPr txBox="1"/>
          <p:nvPr/>
        </p:nvSpPr>
        <p:spPr>
          <a:xfrm>
            <a:off x="5364274" y="1436125"/>
            <a:ext cx="3191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A’zinkunu</a:t>
            </a:r>
            <a:endParaRPr sz="240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286" name="Google Shape;286;p32"/>
          <p:cNvSpPr txBox="1"/>
          <p:nvPr/>
        </p:nvSpPr>
        <p:spPr>
          <a:xfrm>
            <a:off x="5364265" y="1863488"/>
            <a:ext cx="37209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Gasa, sostén</a:t>
            </a:r>
            <a:r>
              <a:rPr i="1" lang="es"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del tutu</a:t>
            </a:r>
            <a:endParaRPr i="1" sz="1000"/>
          </a:p>
        </p:txBody>
      </p:sp>
      <p:cxnSp>
        <p:nvCxnSpPr>
          <p:cNvPr id="287" name="Google Shape;287;p32"/>
          <p:cNvCxnSpPr/>
          <p:nvPr/>
        </p:nvCxnSpPr>
        <p:spPr>
          <a:xfrm>
            <a:off x="6693228" y="1682225"/>
            <a:ext cx="203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2"/>
          <p:cNvCxnSpPr/>
          <p:nvPr/>
        </p:nvCxnSpPr>
        <p:spPr>
          <a:xfrm>
            <a:off x="6300948" y="1682225"/>
            <a:ext cx="203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9" name="Google Shape;289;p32"/>
          <p:cNvPicPr preferRelativeResize="0"/>
          <p:nvPr/>
        </p:nvPicPr>
        <p:blipFill rotWithShape="1">
          <a:blip r:embed="rId3">
            <a:alphaModFix/>
          </a:blip>
          <a:srcRect b="3474" l="24654" r="15604" t="0"/>
          <a:stretch/>
        </p:blipFill>
        <p:spPr>
          <a:xfrm>
            <a:off x="1452575" y="1106851"/>
            <a:ext cx="2086476" cy="33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/>
          <p:nvPr/>
        </p:nvSpPr>
        <p:spPr>
          <a:xfrm>
            <a:off x="1112275" y="2097800"/>
            <a:ext cx="30273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Canales comunitarios</a:t>
            </a:r>
            <a:endParaRPr sz="1100"/>
          </a:p>
        </p:txBody>
      </p:sp>
      <p:sp>
        <p:nvSpPr>
          <p:cNvPr id="295" name="Google Shape;295;p33"/>
          <p:cNvSpPr/>
          <p:nvPr/>
        </p:nvSpPr>
        <p:spPr>
          <a:xfrm>
            <a:off x="5098991" y="2097800"/>
            <a:ext cx="29508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Registro y documentación audiovisual</a:t>
            </a:r>
            <a:endParaRPr sz="1100"/>
          </a:p>
        </p:txBody>
      </p:sp>
      <p:sp>
        <p:nvSpPr>
          <p:cNvPr id="296" name="Google Shape;296;p33"/>
          <p:cNvSpPr/>
          <p:nvPr/>
        </p:nvSpPr>
        <p:spPr>
          <a:xfrm>
            <a:off x="1112275" y="2921350"/>
            <a:ext cx="3093300" cy="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Cooperación y articulación con corporaciones e instituciones</a:t>
            </a:r>
            <a:endParaRPr sz="1100"/>
          </a:p>
        </p:txBody>
      </p:sp>
      <p:sp>
        <p:nvSpPr>
          <p:cNvPr id="297" name="Google Shape;297;p33"/>
          <p:cNvSpPr txBox="1"/>
          <p:nvPr/>
        </p:nvSpPr>
        <p:spPr>
          <a:xfrm>
            <a:off x="2337901" y="599925"/>
            <a:ext cx="4468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Estrategias de divulgación</a:t>
            </a:r>
            <a:endParaRPr sz="240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2109275" y="1113875"/>
            <a:ext cx="46968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Posible guía de visibilización de las cuidadoras Buti zaku</a:t>
            </a:r>
            <a:endParaRPr/>
          </a:p>
        </p:txBody>
      </p:sp>
      <p:sp>
        <p:nvSpPr>
          <p:cNvPr id="299" name="Google Shape;299;p33"/>
          <p:cNvSpPr/>
          <p:nvPr/>
        </p:nvSpPr>
        <p:spPr>
          <a:xfrm>
            <a:off x="5098991" y="2921350"/>
            <a:ext cx="29508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Creación del canal de Youtube</a:t>
            </a:r>
            <a:endParaRPr sz="1100"/>
          </a:p>
        </p:txBody>
      </p:sp>
      <p:sp>
        <p:nvSpPr>
          <p:cNvPr id="300" name="Google Shape;300;p33"/>
          <p:cNvSpPr/>
          <p:nvPr/>
        </p:nvSpPr>
        <p:spPr>
          <a:xfrm>
            <a:off x="5098991" y="3691125"/>
            <a:ext cx="29508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Redes sociales</a:t>
            </a:r>
            <a:endParaRPr sz="1100"/>
          </a:p>
        </p:txBody>
      </p:sp>
      <p:pic>
        <p:nvPicPr>
          <p:cNvPr id="301" name="Google Shape;30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1109" y="1663550"/>
            <a:ext cx="309423" cy="23700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3"/>
          <p:cNvSpPr/>
          <p:nvPr/>
        </p:nvSpPr>
        <p:spPr>
          <a:xfrm>
            <a:off x="980632" y="2227311"/>
            <a:ext cx="118200" cy="118200"/>
          </a:xfrm>
          <a:prstGeom prst="ellipse">
            <a:avLst/>
          </a:prstGeom>
          <a:solidFill>
            <a:srgbClr val="B4DB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3"/>
          <p:cNvSpPr/>
          <p:nvPr/>
        </p:nvSpPr>
        <p:spPr>
          <a:xfrm>
            <a:off x="980632" y="3050412"/>
            <a:ext cx="118200" cy="118200"/>
          </a:xfrm>
          <a:prstGeom prst="ellipse">
            <a:avLst/>
          </a:prstGeom>
          <a:solidFill>
            <a:srgbClr val="B4DB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3"/>
          <p:cNvSpPr/>
          <p:nvPr/>
        </p:nvSpPr>
        <p:spPr>
          <a:xfrm>
            <a:off x="4964155" y="2227311"/>
            <a:ext cx="118200" cy="118200"/>
          </a:xfrm>
          <a:prstGeom prst="ellipse">
            <a:avLst/>
          </a:prstGeom>
          <a:solidFill>
            <a:srgbClr val="B4DB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3"/>
          <p:cNvSpPr/>
          <p:nvPr/>
        </p:nvSpPr>
        <p:spPr>
          <a:xfrm>
            <a:off x="4964155" y="3050412"/>
            <a:ext cx="118200" cy="118200"/>
          </a:xfrm>
          <a:prstGeom prst="ellipse">
            <a:avLst/>
          </a:prstGeom>
          <a:solidFill>
            <a:srgbClr val="B4DB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3"/>
          <p:cNvSpPr/>
          <p:nvPr/>
        </p:nvSpPr>
        <p:spPr>
          <a:xfrm>
            <a:off x="4964155" y="3812412"/>
            <a:ext cx="118200" cy="118200"/>
          </a:xfrm>
          <a:prstGeom prst="ellipse">
            <a:avLst/>
          </a:prstGeom>
          <a:solidFill>
            <a:srgbClr val="B4DB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4"/>
          <p:cNvPicPr preferRelativeResize="0"/>
          <p:nvPr/>
        </p:nvPicPr>
        <p:blipFill rotWithShape="1">
          <a:blip r:embed="rId3">
            <a:alphaModFix/>
          </a:blip>
          <a:srcRect b="2960" l="23266" r="1629" t="-2960"/>
          <a:stretch/>
        </p:blipFill>
        <p:spPr>
          <a:xfrm>
            <a:off x="324775" y="0"/>
            <a:ext cx="881922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25" y="3484575"/>
            <a:ext cx="1954149" cy="14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 txBox="1"/>
          <p:nvPr/>
        </p:nvSpPr>
        <p:spPr>
          <a:xfrm>
            <a:off x="2234875" y="69575"/>
            <a:ext cx="4468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Mapa de actores y canales</a:t>
            </a:r>
            <a:endParaRPr sz="180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314" name="Google Shape;314;p34"/>
          <p:cNvSpPr txBox="1"/>
          <p:nvPr/>
        </p:nvSpPr>
        <p:spPr>
          <a:xfrm>
            <a:off x="2120575" y="393415"/>
            <a:ext cx="4696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para la conformación inicial de la red</a:t>
            </a:r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5"/>
          <p:cNvPicPr preferRelativeResize="0"/>
          <p:nvPr/>
        </p:nvPicPr>
        <p:blipFill rotWithShape="1">
          <a:blip r:embed="rId3">
            <a:alphaModFix/>
          </a:blip>
          <a:srcRect b="9269" l="10247" r="8550" t="9561"/>
          <a:stretch/>
        </p:blipFill>
        <p:spPr>
          <a:xfrm>
            <a:off x="238875" y="102825"/>
            <a:ext cx="8833550" cy="49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"/>
            <a:ext cx="3114675" cy="86439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5"/>
          <p:cNvSpPr txBox="1"/>
          <p:nvPr/>
        </p:nvSpPr>
        <p:spPr>
          <a:xfrm>
            <a:off x="315075" y="134510"/>
            <a:ext cx="1820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Organigrama</a:t>
            </a:r>
            <a:endParaRPr sz="180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36"/>
          <p:cNvPicPr preferRelativeResize="0"/>
          <p:nvPr/>
        </p:nvPicPr>
        <p:blipFill rotWithShape="1">
          <a:blip r:embed="rId3">
            <a:alphaModFix/>
          </a:blip>
          <a:srcRect b="0" l="7893" r="0" t="11691"/>
          <a:stretch/>
        </p:blipFill>
        <p:spPr>
          <a:xfrm rot="10800000">
            <a:off x="6477000" y="4059066"/>
            <a:ext cx="2667000" cy="10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6"/>
          <p:cNvPicPr preferRelativeResize="0"/>
          <p:nvPr/>
        </p:nvPicPr>
        <p:blipFill rotWithShape="1">
          <a:blip r:embed="rId3">
            <a:alphaModFix/>
          </a:blip>
          <a:srcRect b="0" l="7893" r="0" t="11691"/>
          <a:stretch/>
        </p:blipFill>
        <p:spPr>
          <a:xfrm>
            <a:off x="0" y="-8775"/>
            <a:ext cx="2667000" cy="10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6"/>
          <p:cNvSpPr txBox="1"/>
          <p:nvPr/>
        </p:nvSpPr>
        <p:spPr>
          <a:xfrm>
            <a:off x="4857878" y="2468725"/>
            <a:ext cx="32745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Creación de un kit con elementos de cuidado para las Buti Zacu que será también un incentivo que se entregará a las mujeres que se unan a la red.</a:t>
            </a:r>
            <a:b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La imagen que representa la labor de las cuidadoras irá en la bolsa que se les entregue.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29" name="Google Shape;329;p36"/>
          <p:cNvSpPr/>
          <p:nvPr/>
        </p:nvSpPr>
        <p:spPr>
          <a:xfrm>
            <a:off x="4857875" y="1654200"/>
            <a:ext cx="29652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Kit de cuidado para las mujeres Buti Zaku</a:t>
            </a:r>
            <a:endParaRPr sz="210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pic>
        <p:nvPicPr>
          <p:cNvPr id="330" name="Google Shape;33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3050" y="827375"/>
            <a:ext cx="2965223" cy="376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F4E6">
            <a:alpha val="70000"/>
          </a:srgbClr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-300874" y="4473729"/>
            <a:ext cx="3114675" cy="86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7"/>
          <p:cNvPicPr preferRelativeResize="0"/>
          <p:nvPr/>
        </p:nvPicPr>
        <p:blipFill rotWithShape="1">
          <a:blip r:embed="rId4">
            <a:alphaModFix/>
          </a:blip>
          <a:srcRect b="0" l="0" r="9771" t="0"/>
          <a:stretch/>
        </p:blipFill>
        <p:spPr>
          <a:xfrm rot="10800000">
            <a:off x="-300874" y="4645179"/>
            <a:ext cx="3454949" cy="69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7"/>
          <p:cNvPicPr preferRelativeResize="0"/>
          <p:nvPr/>
        </p:nvPicPr>
        <p:blipFill rotWithShape="1">
          <a:blip r:embed="rId5">
            <a:alphaModFix/>
          </a:blip>
          <a:srcRect b="0" l="30400" r="0" t="15016"/>
          <a:stretch/>
        </p:blipFill>
        <p:spPr>
          <a:xfrm rot="-5400000">
            <a:off x="109792" y="3503359"/>
            <a:ext cx="1424098" cy="224543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7"/>
          <p:cNvSpPr txBox="1"/>
          <p:nvPr/>
        </p:nvSpPr>
        <p:spPr>
          <a:xfrm>
            <a:off x="1626016" y="2340276"/>
            <a:ext cx="2548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Crear el plan para la conformación de la red de cuidadoras Buti Zaku.</a:t>
            </a:r>
            <a:endParaRPr sz="1400">
              <a:solidFill>
                <a:schemeClr val="dk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39" name="Google Shape;339;p37"/>
          <p:cNvSpPr/>
          <p:nvPr/>
        </p:nvSpPr>
        <p:spPr>
          <a:xfrm>
            <a:off x="1626025" y="1525750"/>
            <a:ext cx="21639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Rozha One"/>
                <a:ea typeface="Rozha One"/>
                <a:cs typeface="Rozha One"/>
                <a:sym typeface="Rozha One"/>
              </a:rPr>
              <a:t>Conformación de la red</a:t>
            </a:r>
            <a:endParaRPr sz="2100">
              <a:solidFill>
                <a:schemeClr val="dk2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340" name="Google Shape;340;p37"/>
          <p:cNvSpPr txBox="1"/>
          <p:nvPr/>
        </p:nvSpPr>
        <p:spPr>
          <a:xfrm>
            <a:off x="4969300" y="2340275"/>
            <a:ext cx="24414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Generar estrategias de visibilización de las trayectorias y los aportes al territorio de las cuidadoras Buti Zaku.</a:t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41" name="Google Shape;341;p37"/>
          <p:cNvSpPr/>
          <p:nvPr/>
        </p:nvSpPr>
        <p:spPr>
          <a:xfrm>
            <a:off x="4972150" y="1525745"/>
            <a:ext cx="25431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Estrategias de visibilización</a:t>
            </a:r>
            <a:endParaRPr sz="210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8"/>
          <p:cNvPicPr preferRelativeResize="0"/>
          <p:nvPr/>
        </p:nvPicPr>
        <p:blipFill rotWithShape="1">
          <a:blip r:embed="rId3">
            <a:alphaModFix/>
          </a:blip>
          <a:srcRect b="0" l="7893" r="0" t="11691"/>
          <a:stretch/>
        </p:blipFill>
        <p:spPr>
          <a:xfrm rot="10800000">
            <a:off x="6477000" y="4059066"/>
            <a:ext cx="2667000" cy="10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8"/>
          <p:cNvPicPr preferRelativeResize="0"/>
          <p:nvPr/>
        </p:nvPicPr>
        <p:blipFill rotWithShape="1">
          <a:blip r:embed="rId3">
            <a:alphaModFix/>
          </a:blip>
          <a:srcRect b="0" l="7893" r="0" t="11691"/>
          <a:stretch/>
        </p:blipFill>
        <p:spPr>
          <a:xfrm>
            <a:off x="0" y="-8775"/>
            <a:ext cx="2667000" cy="10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4399" y="957925"/>
            <a:ext cx="2667001" cy="310116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8"/>
          <p:cNvSpPr txBox="1"/>
          <p:nvPr/>
        </p:nvSpPr>
        <p:spPr>
          <a:xfrm>
            <a:off x="4857878" y="2621125"/>
            <a:ext cx="32745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Recoge el retrato del ejercicio de las cuidadoras Buti Zaku, el espiral como el símbolo del origen y la representación de la Sierra nevada de Santa Marta.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50" name="Google Shape;350;p38"/>
          <p:cNvSpPr/>
          <p:nvPr/>
        </p:nvSpPr>
        <p:spPr>
          <a:xfrm>
            <a:off x="4857875" y="1806600"/>
            <a:ext cx="27252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Logotipo de la red Kunnatei Ati</a:t>
            </a:r>
            <a:endParaRPr sz="210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9"/>
          <p:cNvPicPr preferRelativeResize="0"/>
          <p:nvPr/>
        </p:nvPicPr>
        <p:blipFill rotWithShape="1">
          <a:blip r:embed="rId3">
            <a:alphaModFix/>
          </a:blip>
          <a:srcRect b="0" l="7893" r="0" t="11691"/>
          <a:stretch/>
        </p:blipFill>
        <p:spPr>
          <a:xfrm rot="10800000">
            <a:off x="6477000" y="4059066"/>
            <a:ext cx="2667000" cy="10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9"/>
          <p:cNvPicPr preferRelativeResize="0"/>
          <p:nvPr/>
        </p:nvPicPr>
        <p:blipFill rotWithShape="1">
          <a:blip r:embed="rId3">
            <a:alphaModFix/>
          </a:blip>
          <a:srcRect b="0" l="7893" r="0" t="11691"/>
          <a:stretch/>
        </p:blipFill>
        <p:spPr>
          <a:xfrm>
            <a:off x="0" y="-8775"/>
            <a:ext cx="2667000" cy="10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9"/>
          <p:cNvSpPr txBox="1"/>
          <p:nvPr/>
        </p:nvSpPr>
        <p:spPr>
          <a:xfrm>
            <a:off x="4857875" y="2249200"/>
            <a:ext cx="34329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Como parte del prototipo se crearon dos cápsulas en las que se habla de la labor de las Buti Zaku y la historia de mama Tirsa. </a:t>
            </a:r>
            <a:b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b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Este es un proceso que se busca replicar en el territorio con otras mujeres Buti Zaku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58" name="Google Shape;358;p39"/>
          <p:cNvSpPr/>
          <p:nvPr/>
        </p:nvSpPr>
        <p:spPr>
          <a:xfrm>
            <a:off x="4857875" y="1730400"/>
            <a:ext cx="27252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Piezas audiovisuales</a:t>
            </a:r>
            <a:endParaRPr sz="210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pic>
        <p:nvPicPr>
          <p:cNvPr id="359" name="Google Shape;3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150" y="1499700"/>
            <a:ext cx="3892200" cy="2144100"/>
          </a:xfrm>
          <a:prstGeom prst="roundRect">
            <a:avLst>
              <a:gd fmla="val 2463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D9D9D9">
                <a:alpha val="50000"/>
              </a:srgbClr>
            </a:outerShdw>
          </a:effectLst>
        </p:spPr>
      </p:pic>
      <p:sp>
        <p:nvSpPr>
          <p:cNvPr id="360" name="Google Shape;360;p39"/>
          <p:cNvSpPr txBox="1"/>
          <p:nvPr/>
        </p:nvSpPr>
        <p:spPr>
          <a:xfrm>
            <a:off x="591465" y="3717250"/>
            <a:ext cx="34329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rgbClr val="8FACA5"/>
                </a:solidFill>
                <a:latin typeface="Poppins Light"/>
                <a:ea typeface="Poppins Light"/>
                <a:cs typeface="Poppins Light"/>
                <a:sym typeface="Poppins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Tejido y memoria</a:t>
            </a:r>
            <a:endParaRPr sz="1000">
              <a:solidFill>
                <a:srgbClr val="8FACA5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361" name="Google Shape;361;p39"/>
          <p:cNvSpPr txBox="1"/>
          <p:nvPr/>
        </p:nvSpPr>
        <p:spPr>
          <a:xfrm>
            <a:off x="591465" y="3969385"/>
            <a:ext cx="34329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rgbClr val="8FACA5"/>
                </a:solidFill>
                <a:latin typeface="Poppins Light"/>
                <a:ea typeface="Poppins Light"/>
                <a:cs typeface="Poppins Light"/>
                <a:sym typeface="Poppins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Quién es mamá Tirsa</a:t>
            </a:r>
            <a:endParaRPr sz="1000">
              <a:solidFill>
                <a:srgbClr val="8FACA5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0" y="10550"/>
            <a:ext cx="4742100" cy="5143500"/>
          </a:xfrm>
          <a:prstGeom prst="rect">
            <a:avLst/>
          </a:prstGeom>
          <a:solidFill>
            <a:srgbClr val="E7F4E6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475" y="712150"/>
            <a:ext cx="1533401" cy="393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713350" y="406825"/>
            <a:ext cx="2793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latin typeface="Rozha One"/>
                <a:ea typeface="Rozha One"/>
                <a:cs typeface="Rozha One"/>
                <a:sym typeface="Rozha One"/>
              </a:rPr>
              <a:t>Cuidadoras y su territorio</a:t>
            </a:r>
            <a:endParaRPr b="1" sz="2700"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713350" y="1676025"/>
            <a:ext cx="304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oppins Medium"/>
                <a:ea typeface="Poppins Medium"/>
                <a:cs typeface="Poppins Medium"/>
                <a:sym typeface="Poppins Medium"/>
              </a:rPr>
              <a:t>Buti Zaku 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713350" y="2000025"/>
            <a:ext cx="347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Cuidadoras de las mujeres antes, durante y después del embarazo.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713350" y="2781250"/>
            <a:ext cx="304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oppins Medium"/>
                <a:ea typeface="Poppins Medium"/>
                <a:cs typeface="Poppins Medium"/>
                <a:sym typeface="Poppins Medium"/>
              </a:rPr>
              <a:t>Comunidad Jewrwa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713350" y="3105250"/>
            <a:ext cx="3595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Pueblo indígena Arhuaco ubicado 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en la Sierra </a:t>
            </a: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Nevada</a:t>
            </a: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 de Santa Marta, en el municipio Pueblo Bello en </a:t>
            </a: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Cesar</a:t>
            </a: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5612450" y="832800"/>
            <a:ext cx="1119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Poppins ExtraLight"/>
                <a:ea typeface="Poppins ExtraLight"/>
                <a:cs typeface="Poppins ExtraLight"/>
                <a:sym typeface="Poppins ExtraLight"/>
              </a:rPr>
              <a:t>Pueblo Bello </a:t>
            </a:r>
            <a:endParaRPr sz="1000"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7249500" y="4354350"/>
            <a:ext cx="111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Poppins ExtraLight"/>
                <a:ea typeface="Poppins ExtraLight"/>
                <a:cs typeface="Poppins ExtraLight"/>
                <a:sym typeface="Poppins ExtraLight"/>
              </a:rPr>
              <a:t>Departamento del Cesar</a:t>
            </a:r>
            <a:endParaRPr sz="1000"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334125" y="4452629"/>
            <a:ext cx="3114675" cy="86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0"/>
          <p:cNvPicPr preferRelativeResize="0"/>
          <p:nvPr/>
        </p:nvPicPr>
        <p:blipFill rotWithShape="1">
          <a:blip r:embed="rId4">
            <a:alphaModFix/>
          </a:blip>
          <a:srcRect b="0" l="0" r="9771" t="0"/>
          <a:stretch/>
        </p:blipFill>
        <p:spPr>
          <a:xfrm flipH="1" rot="10800000">
            <a:off x="5993851" y="4624079"/>
            <a:ext cx="3454949" cy="69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0"/>
          <p:cNvPicPr preferRelativeResize="0"/>
          <p:nvPr/>
        </p:nvPicPr>
        <p:blipFill rotWithShape="1">
          <a:blip r:embed="rId5">
            <a:alphaModFix/>
          </a:blip>
          <a:srcRect b="0" l="30400" r="0" t="15016"/>
          <a:stretch/>
        </p:blipFill>
        <p:spPr>
          <a:xfrm flipH="1" rot="5400000">
            <a:off x="7614036" y="3482259"/>
            <a:ext cx="1424098" cy="224543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0"/>
          <p:cNvSpPr txBox="1"/>
          <p:nvPr/>
        </p:nvSpPr>
        <p:spPr>
          <a:xfrm>
            <a:off x="642750" y="390275"/>
            <a:ext cx="3454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latin typeface="Rozha One"/>
                <a:ea typeface="Rozha One"/>
                <a:cs typeface="Rozha One"/>
                <a:sym typeface="Rozha One"/>
              </a:rPr>
              <a:t>Dónde encontrar </a:t>
            </a:r>
            <a:endParaRPr b="1" sz="2700">
              <a:latin typeface="Rozha One"/>
              <a:ea typeface="Rozha One"/>
              <a:cs typeface="Rozha One"/>
              <a:sym typeface="Rozh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latin typeface="Rozha One"/>
                <a:ea typeface="Rozha One"/>
                <a:cs typeface="Rozha One"/>
                <a:sym typeface="Rozha One"/>
              </a:rPr>
              <a:t>a Kunnatei Ati</a:t>
            </a:r>
            <a:endParaRPr b="1" sz="2700">
              <a:latin typeface="Rozha One"/>
              <a:ea typeface="Rozha One"/>
              <a:cs typeface="Rozha One"/>
              <a:sym typeface="Rozha One"/>
            </a:endParaRPr>
          </a:p>
        </p:txBody>
      </p:sp>
      <p:pic>
        <p:nvPicPr>
          <p:cNvPr id="370" name="Google Shape;37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256" y="1664300"/>
            <a:ext cx="3130985" cy="234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0"/>
          <p:cNvPicPr preferRelativeResize="0"/>
          <p:nvPr/>
        </p:nvPicPr>
        <p:blipFill rotWithShape="1">
          <a:blip r:embed="rId7">
            <a:alphaModFix/>
          </a:blip>
          <a:srcRect b="71880" l="0" r="0" t="0"/>
          <a:stretch/>
        </p:blipFill>
        <p:spPr>
          <a:xfrm>
            <a:off x="5279000" y="1664300"/>
            <a:ext cx="2473432" cy="69294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0"/>
          <p:cNvSpPr txBox="1"/>
          <p:nvPr/>
        </p:nvSpPr>
        <p:spPr>
          <a:xfrm>
            <a:off x="653700" y="4031650"/>
            <a:ext cx="3432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Espacio físico en Jewrwa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73" name="Google Shape;373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79000" y="2587625"/>
            <a:ext cx="338276" cy="33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0"/>
          <p:cNvSpPr txBox="1"/>
          <p:nvPr/>
        </p:nvSpPr>
        <p:spPr>
          <a:xfrm>
            <a:off x="5694663" y="2629663"/>
            <a:ext cx="3432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@funzadu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375" name="Google Shape;375;p40"/>
          <p:cNvPicPr preferRelativeResize="0"/>
          <p:nvPr/>
        </p:nvPicPr>
        <p:blipFill rotWithShape="1">
          <a:blip r:embed="rId9">
            <a:alphaModFix/>
          </a:blip>
          <a:srcRect b="8144" l="0" r="0" t="8144"/>
          <a:stretch/>
        </p:blipFill>
        <p:spPr>
          <a:xfrm>
            <a:off x="5147192" y="2999473"/>
            <a:ext cx="618274" cy="5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0"/>
          <p:cNvSpPr txBox="1"/>
          <p:nvPr/>
        </p:nvSpPr>
        <p:spPr>
          <a:xfrm>
            <a:off x="5694663" y="3113641"/>
            <a:ext cx="3432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FundacionZayunaDuna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6972650" y="2138694"/>
            <a:ext cx="1369500" cy="1369800"/>
          </a:xfrm>
          <a:prstGeom prst="ellipse">
            <a:avLst/>
          </a:prstGeom>
          <a:solidFill>
            <a:srgbClr val="8FACA5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3"/>
          <p:cNvSpPr/>
          <p:nvPr/>
        </p:nvSpPr>
        <p:spPr>
          <a:xfrm>
            <a:off x="4957650" y="2138694"/>
            <a:ext cx="1369500" cy="1369800"/>
          </a:xfrm>
          <a:prstGeom prst="ellipse">
            <a:avLst/>
          </a:prstGeom>
          <a:solidFill>
            <a:srgbClr val="8FACA5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2937600" y="2138694"/>
            <a:ext cx="1369500" cy="1369800"/>
          </a:xfrm>
          <a:prstGeom prst="ellipse">
            <a:avLst/>
          </a:prstGeom>
          <a:solidFill>
            <a:srgbClr val="8FACA5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334125" y="4452629"/>
            <a:ext cx="3114675" cy="86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 rotWithShape="1">
          <a:blip r:embed="rId4">
            <a:alphaModFix/>
          </a:blip>
          <a:srcRect b="0" l="0" r="9771" t="0"/>
          <a:stretch/>
        </p:blipFill>
        <p:spPr>
          <a:xfrm flipH="1" rot="10800000">
            <a:off x="5993851" y="4624079"/>
            <a:ext cx="3454949" cy="69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 rotWithShape="1">
          <a:blip r:embed="rId5">
            <a:alphaModFix/>
          </a:blip>
          <a:srcRect b="0" l="30400" r="0" t="15016"/>
          <a:stretch/>
        </p:blipFill>
        <p:spPr>
          <a:xfrm flipH="1" rot="5400000">
            <a:off x="7614036" y="3482259"/>
            <a:ext cx="1424098" cy="224543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>
            <a:off x="2005200" y="517000"/>
            <a:ext cx="5133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latin typeface="Rozha One"/>
                <a:ea typeface="Rozha One"/>
                <a:cs typeface="Rozha One"/>
                <a:sym typeface="Rozha One"/>
              </a:rPr>
              <a:t>¿Por qué crear Kunnatei Ati?</a:t>
            </a:r>
            <a:endParaRPr b="1" sz="2700"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2209950" y="1120450"/>
            <a:ext cx="472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Poppins Light"/>
                <a:ea typeface="Poppins Light"/>
                <a:cs typeface="Poppins Light"/>
                <a:sym typeface="Poppins Light"/>
              </a:rPr>
              <a:t>Problemáticas alrededor del ejercicio de Cuidadoras Buti Zaku </a:t>
            </a:r>
            <a:endParaRPr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816850" y="2138694"/>
            <a:ext cx="1369500" cy="1369800"/>
          </a:xfrm>
          <a:prstGeom prst="ellipse">
            <a:avLst/>
          </a:prstGeom>
          <a:solidFill>
            <a:srgbClr val="8FACA5">
              <a:alpha val="1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457000" y="2426544"/>
            <a:ext cx="20892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Poco reconocimiento 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de la práctica ancestral 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y de sus Cuidadoras</a:t>
            </a:r>
            <a:endParaRPr sz="12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2628150" y="2426544"/>
            <a:ext cx="19884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No hay garantías 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de cuidado para las  parteras en el ejercicio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4648200" y="2426544"/>
            <a:ext cx="19884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No se está dando 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un relevo generacional de la práctica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6663200" y="2426544"/>
            <a:ext cx="19884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Hay poco apoyo institucional y 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de salud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/>
        </p:nvSpPr>
        <p:spPr>
          <a:xfrm>
            <a:off x="691650" y="1898175"/>
            <a:ext cx="77607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Poppins Light"/>
                <a:ea typeface="Poppins Light"/>
                <a:cs typeface="Poppins Light"/>
                <a:sym typeface="Poppins Light"/>
              </a:rPr>
              <a:t>¿Cómo a partir de la </a:t>
            </a:r>
            <a:r>
              <a:rPr lang="es" sz="1800">
                <a:latin typeface="Poppins Medium"/>
                <a:ea typeface="Poppins Medium"/>
                <a:cs typeface="Poppins Medium"/>
                <a:sym typeface="Poppins Medium"/>
              </a:rPr>
              <a:t>conformación de la Red de Cuidadoras Buti Zaku</a:t>
            </a:r>
            <a:r>
              <a:rPr lang="es" sz="1800">
                <a:latin typeface="Poppins Light"/>
                <a:ea typeface="Poppins Light"/>
                <a:cs typeface="Poppins Light"/>
                <a:sym typeface="Poppins Light"/>
              </a:rPr>
              <a:t> en la comunidad de Jewrwa se pueden implementar estrategias para la economía del cuidado y fortalecimiento de identidad cultural a partir de los saberes de partería ancestral?</a:t>
            </a:r>
            <a:endParaRPr sz="1800"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F4E6">
            <a:alpha val="70000"/>
          </a:srgbClr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-300874" y="4473729"/>
            <a:ext cx="3114675" cy="86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 rotWithShape="1">
          <a:blip r:embed="rId4">
            <a:alphaModFix/>
          </a:blip>
          <a:srcRect b="0" l="0" r="9771" t="0"/>
          <a:stretch/>
        </p:blipFill>
        <p:spPr>
          <a:xfrm rot="10800000">
            <a:off x="-300874" y="4645179"/>
            <a:ext cx="3454949" cy="69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5">
            <a:alphaModFix/>
          </a:blip>
          <a:srcRect b="0" l="30400" r="0" t="15016"/>
          <a:stretch/>
        </p:blipFill>
        <p:spPr>
          <a:xfrm rot="-5400000">
            <a:off x="109792" y="3503359"/>
            <a:ext cx="1424098" cy="224543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1626016" y="2340276"/>
            <a:ext cx="2548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Crear el plan para la conformación de la red de cuidadoras Buti Zaku.</a:t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1626025" y="1525750"/>
            <a:ext cx="21639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Conformación de la red</a:t>
            </a:r>
            <a:endParaRPr sz="210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4969300" y="2340275"/>
            <a:ext cx="24414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Generar estrategias de visibilización de las trayectorias y los aportes al territorio de las cuidadoras Buti Zaku.</a:t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4972150" y="1525745"/>
            <a:ext cx="25431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Estrategias de visibilización</a:t>
            </a:r>
            <a:endParaRPr sz="210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F4E6">
            <a:alpha val="70000"/>
          </a:srgbClr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-300874" y="4473729"/>
            <a:ext cx="3114675" cy="86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 rotWithShape="1">
          <a:blip r:embed="rId4">
            <a:alphaModFix/>
          </a:blip>
          <a:srcRect b="0" l="0" r="9771" t="0"/>
          <a:stretch/>
        </p:blipFill>
        <p:spPr>
          <a:xfrm rot="10800000">
            <a:off x="-300874" y="4645179"/>
            <a:ext cx="3454949" cy="69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 rotWithShape="1">
          <a:blip r:embed="rId5">
            <a:alphaModFix/>
          </a:blip>
          <a:srcRect b="0" l="30400" r="0" t="15016"/>
          <a:stretch/>
        </p:blipFill>
        <p:spPr>
          <a:xfrm rot="-5400000">
            <a:off x="109792" y="3503359"/>
            <a:ext cx="1424098" cy="224543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 txBox="1"/>
          <p:nvPr/>
        </p:nvSpPr>
        <p:spPr>
          <a:xfrm>
            <a:off x="1626016" y="2340276"/>
            <a:ext cx="2548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Crear el plan para la conformación de la red de cuidadoras Buti Zaku.</a:t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1626025" y="1525750"/>
            <a:ext cx="21639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Conformación de la red</a:t>
            </a:r>
            <a:endParaRPr sz="210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4969300" y="2340275"/>
            <a:ext cx="24414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rPr>
              <a:t>Generar estrategias de visibilización de las trayectorias y los aportes al territorio de las cuidadoras Buti Zaku.</a:t>
            </a:r>
            <a:endParaRPr>
              <a:solidFill>
                <a:schemeClr val="dk2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4972150" y="1525745"/>
            <a:ext cx="25431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Rozha One"/>
                <a:ea typeface="Rozha One"/>
                <a:cs typeface="Rozha One"/>
                <a:sym typeface="Rozha One"/>
              </a:rPr>
              <a:t>Estrategias de visibilización</a:t>
            </a:r>
            <a:endParaRPr sz="2100">
              <a:solidFill>
                <a:schemeClr val="dk2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714350" y="-204975"/>
            <a:ext cx="3114675" cy="86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/>
          <p:cNvPicPr preferRelativeResize="0"/>
          <p:nvPr/>
        </p:nvPicPr>
        <p:blipFill rotWithShape="1">
          <a:blip r:embed="rId4">
            <a:alphaModFix/>
          </a:blip>
          <a:srcRect b="0" l="0" r="9771" t="0"/>
          <a:stretch/>
        </p:blipFill>
        <p:spPr>
          <a:xfrm>
            <a:off x="6374076" y="-204975"/>
            <a:ext cx="3454949" cy="69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 rotWithShape="1">
          <a:blip r:embed="rId5">
            <a:alphaModFix/>
          </a:blip>
          <a:srcRect b="0" l="30400" r="0" t="15016"/>
          <a:stretch/>
        </p:blipFill>
        <p:spPr>
          <a:xfrm rot="5400000">
            <a:off x="7994261" y="-615641"/>
            <a:ext cx="1424098" cy="224543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7"/>
          <p:cNvSpPr txBox="1"/>
          <p:nvPr/>
        </p:nvSpPr>
        <p:spPr>
          <a:xfrm>
            <a:off x="816850" y="520150"/>
            <a:ext cx="5133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latin typeface="Rozha One"/>
                <a:ea typeface="Rozha One"/>
                <a:cs typeface="Rozha One"/>
                <a:sym typeface="Rozha One"/>
              </a:rPr>
              <a:t>Valores</a:t>
            </a:r>
            <a:r>
              <a:rPr b="1" lang="es" sz="2700">
                <a:latin typeface="Rozha One"/>
                <a:ea typeface="Rozha One"/>
                <a:cs typeface="Rozha One"/>
                <a:sym typeface="Rozha One"/>
              </a:rPr>
              <a:t>  de </a:t>
            </a:r>
            <a:endParaRPr b="1" sz="2700">
              <a:latin typeface="Rozha One"/>
              <a:ea typeface="Rozha One"/>
              <a:cs typeface="Rozha One"/>
              <a:sym typeface="Rozh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latin typeface="Rozha One"/>
                <a:ea typeface="Rozha One"/>
                <a:cs typeface="Rozha One"/>
                <a:sym typeface="Rozha One"/>
              </a:rPr>
              <a:t>Kunnatei Ati</a:t>
            </a:r>
            <a:endParaRPr b="1" sz="2700">
              <a:latin typeface="Rozha One"/>
              <a:ea typeface="Rozha One"/>
              <a:cs typeface="Rozha One"/>
              <a:sym typeface="Rozha One"/>
            </a:endParaRPr>
          </a:p>
        </p:txBody>
      </p:sp>
      <p:pic>
        <p:nvPicPr>
          <p:cNvPr id="197" name="Google Shape;197;p27"/>
          <p:cNvPicPr preferRelativeResize="0"/>
          <p:nvPr/>
        </p:nvPicPr>
        <p:blipFill rotWithShape="1">
          <a:blip r:embed="rId6">
            <a:alphaModFix/>
          </a:blip>
          <a:srcRect b="11724" l="13313" r="11724" t="19229"/>
          <a:stretch/>
        </p:blipFill>
        <p:spPr>
          <a:xfrm>
            <a:off x="5298700" y="1498712"/>
            <a:ext cx="2982793" cy="2747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/>
          <p:nvPr/>
        </p:nvSpPr>
        <p:spPr>
          <a:xfrm>
            <a:off x="1044422" y="1718327"/>
            <a:ext cx="254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Respeto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1044422" y="2025181"/>
            <a:ext cx="254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Amor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1044422" y="2332035"/>
            <a:ext cx="254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Responsabilidad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1044422" y="2638888"/>
            <a:ext cx="254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Reconocimiento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1044422" y="2945742"/>
            <a:ext cx="254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Interés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1044422" y="3252595"/>
            <a:ext cx="254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Diálogo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1044422" y="3559449"/>
            <a:ext cx="254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Intercultural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1044422" y="3866302"/>
            <a:ext cx="254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Empatía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893057" y="1791081"/>
            <a:ext cx="90300" cy="90300"/>
          </a:xfrm>
          <a:prstGeom prst="ellipse">
            <a:avLst/>
          </a:prstGeom>
          <a:solidFill>
            <a:srgbClr val="B4DB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893057" y="2099892"/>
            <a:ext cx="90300" cy="90300"/>
          </a:xfrm>
          <a:prstGeom prst="ellipse">
            <a:avLst/>
          </a:prstGeom>
          <a:solidFill>
            <a:srgbClr val="B4DB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893057" y="2408702"/>
            <a:ext cx="90300" cy="90300"/>
          </a:xfrm>
          <a:prstGeom prst="ellipse">
            <a:avLst/>
          </a:prstGeom>
          <a:solidFill>
            <a:srgbClr val="B4DB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893057" y="2717513"/>
            <a:ext cx="90300" cy="90300"/>
          </a:xfrm>
          <a:prstGeom prst="ellipse">
            <a:avLst/>
          </a:prstGeom>
          <a:solidFill>
            <a:srgbClr val="B4DB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893057" y="3026324"/>
            <a:ext cx="90300" cy="90300"/>
          </a:xfrm>
          <a:prstGeom prst="ellipse">
            <a:avLst/>
          </a:prstGeom>
          <a:solidFill>
            <a:srgbClr val="B4DB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893057" y="3335134"/>
            <a:ext cx="90300" cy="90300"/>
          </a:xfrm>
          <a:prstGeom prst="ellipse">
            <a:avLst/>
          </a:prstGeom>
          <a:solidFill>
            <a:srgbClr val="B4DB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"/>
          <p:cNvSpPr/>
          <p:nvPr/>
        </p:nvSpPr>
        <p:spPr>
          <a:xfrm>
            <a:off x="893057" y="3643945"/>
            <a:ext cx="90300" cy="90300"/>
          </a:xfrm>
          <a:prstGeom prst="ellipse">
            <a:avLst/>
          </a:prstGeom>
          <a:solidFill>
            <a:srgbClr val="B4DB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7"/>
          <p:cNvSpPr/>
          <p:nvPr/>
        </p:nvSpPr>
        <p:spPr>
          <a:xfrm>
            <a:off x="893057" y="3952755"/>
            <a:ext cx="90300" cy="90300"/>
          </a:xfrm>
          <a:prstGeom prst="ellipse">
            <a:avLst/>
          </a:prstGeom>
          <a:solidFill>
            <a:srgbClr val="B4DB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/>
          <p:nvPr/>
        </p:nvSpPr>
        <p:spPr>
          <a:xfrm>
            <a:off x="669025" y="1631176"/>
            <a:ext cx="1581600" cy="1582200"/>
          </a:xfrm>
          <a:prstGeom prst="ellipse">
            <a:avLst/>
          </a:prstGeom>
          <a:solidFill>
            <a:srgbClr val="8FACA5">
              <a:alpha val="10000"/>
            </a:srgbClr>
          </a:solidFill>
          <a:ln cap="flat" cmpd="sng" w="38100">
            <a:solidFill>
              <a:srgbClr val="8FAC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"/>
          <p:cNvSpPr/>
          <p:nvPr/>
        </p:nvSpPr>
        <p:spPr>
          <a:xfrm>
            <a:off x="2752025" y="1631176"/>
            <a:ext cx="1581600" cy="1582200"/>
          </a:xfrm>
          <a:prstGeom prst="ellipse">
            <a:avLst/>
          </a:prstGeom>
          <a:solidFill>
            <a:srgbClr val="8FACA5">
              <a:alpha val="10000"/>
            </a:srgbClr>
          </a:solidFill>
          <a:ln cap="flat" cmpd="sng" w="38100">
            <a:solidFill>
              <a:srgbClr val="8FAC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8"/>
          <p:cNvSpPr/>
          <p:nvPr/>
        </p:nvSpPr>
        <p:spPr>
          <a:xfrm>
            <a:off x="4835025" y="1631176"/>
            <a:ext cx="1581600" cy="1582200"/>
          </a:xfrm>
          <a:prstGeom prst="ellipse">
            <a:avLst/>
          </a:prstGeom>
          <a:solidFill>
            <a:srgbClr val="8FACA5">
              <a:alpha val="10000"/>
            </a:srgbClr>
          </a:solidFill>
          <a:ln cap="flat" cmpd="sng" w="38100">
            <a:solidFill>
              <a:srgbClr val="8FAC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8"/>
          <p:cNvSpPr/>
          <p:nvPr/>
        </p:nvSpPr>
        <p:spPr>
          <a:xfrm>
            <a:off x="6918025" y="1631176"/>
            <a:ext cx="1581600" cy="1582200"/>
          </a:xfrm>
          <a:prstGeom prst="ellipse">
            <a:avLst/>
          </a:prstGeom>
          <a:solidFill>
            <a:srgbClr val="8FACA5">
              <a:alpha val="10000"/>
            </a:srgbClr>
          </a:solidFill>
          <a:ln cap="flat" cmpd="sng" w="38100">
            <a:solidFill>
              <a:srgbClr val="8FAC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28"/>
          <p:cNvPicPr preferRelativeResize="0"/>
          <p:nvPr/>
        </p:nvPicPr>
        <p:blipFill rotWithShape="1">
          <a:blip r:embed="rId3">
            <a:alphaModFix/>
          </a:blip>
          <a:srcRect b="0" l="7893" r="0" t="11691"/>
          <a:stretch/>
        </p:blipFill>
        <p:spPr>
          <a:xfrm rot="10800000">
            <a:off x="6477000" y="4059066"/>
            <a:ext cx="2667000" cy="10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 rotWithShape="1">
          <a:blip r:embed="rId4">
            <a:alphaModFix/>
          </a:blip>
          <a:srcRect b="12347" l="13514" r="3573" t="40686"/>
          <a:stretch/>
        </p:blipFill>
        <p:spPr>
          <a:xfrm>
            <a:off x="959950" y="2092886"/>
            <a:ext cx="1163049" cy="65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8"/>
          <p:cNvPicPr preferRelativeResize="0"/>
          <p:nvPr/>
        </p:nvPicPr>
        <p:blipFill rotWithShape="1">
          <a:blip r:embed="rId5">
            <a:alphaModFix/>
          </a:blip>
          <a:srcRect b="16704" l="0" r="0" t="19197"/>
          <a:stretch/>
        </p:blipFill>
        <p:spPr>
          <a:xfrm>
            <a:off x="3071913" y="2147977"/>
            <a:ext cx="941825" cy="60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 rotWithShape="1">
          <a:blip r:embed="rId6">
            <a:alphaModFix/>
          </a:blip>
          <a:srcRect b="0" l="14002" r="12727" t="0"/>
          <a:stretch/>
        </p:blipFill>
        <p:spPr>
          <a:xfrm>
            <a:off x="5252204" y="1886026"/>
            <a:ext cx="730863" cy="997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 rotWithShape="1">
          <a:blip r:embed="rId7">
            <a:alphaModFix/>
          </a:blip>
          <a:srcRect b="3474" l="24654" r="15604" t="0"/>
          <a:stretch/>
        </p:blipFill>
        <p:spPr>
          <a:xfrm>
            <a:off x="7323464" y="1725176"/>
            <a:ext cx="836700" cy="135193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 txBox="1"/>
          <p:nvPr/>
        </p:nvSpPr>
        <p:spPr>
          <a:xfrm>
            <a:off x="817524" y="3515095"/>
            <a:ext cx="1284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Chipiru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28"/>
          <p:cNvSpPr txBox="1"/>
          <p:nvPr/>
        </p:nvSpPr>
        <p:spPr>
          <a:xfrm>
            <a:off x="2685421" y="3534170"/>
            <a:ext cx="1714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Unminun Nuga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4760247" y="3534170"/>
            <a:ext cx="1714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A’guchu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 b="0" l="7893" r="0" t="11691"/>
          <a:stretch/>
        </p:blipFill>
        <p:spPr>
          <a:xfrm>
            <a:off x="0" y="-8775"/>
            <a:ext cx="2667000" cy="108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8"/>
          <p:cNvSpPr txBox="1"/>
          <p:nvPr/>
        </p:nvSpPr>
        <p:spPr>
          <a:xfrm>
            <a:off x="6884435" y="3531970"/>
            <a:ext cx="1714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A’zinkunu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2499450" y="388975"/>
            <a:ext cx="4145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Fases de conformación de la red</a:t>
            </a:r>
            <a:endParaRPr sz="270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817524" y="3816545"/>
            <a:ext cx="1284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Inicio del tejido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2914037" y="3835620"/>
            <a:ext cx="1284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Base del tutu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4760233" y="3835620"/>
            <a:ext cx="1714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Cuerpo</a:t>
            </a: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del tutu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6884421" y="3835620"/>
            <a:ext cx="1714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Gasa</a:t>
            </a: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del tutu</a:t>
            </a:r>
            <a:endParaRPr sz="12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cxnSp>
        <p:nvCxnSpPr>
          <p:cNvPr id="237" name="Google Shape;237;p28"/>
          <p:cNvCxnSpPr>
            <a:stCxn id="218" idx="6"/>
            <a:endCxn id="219" idx="2"/>
          </p:cNvCxnSpPr>
          <p:nvPr/>
        </p:nvCxnSpPr>
        <p:spPr>
          <a:xfrm>
            <a:off x="2250625" y="2422276"/>
            <a:ext cx="501300" cy="0"/>
          </a:xfrm>
          <a:prstGeom prst="straightConnector1">
            <a:avLst/>
          </a:prstGeom>
          <a:noFill/>
          <a:ln cap="flat" cmpd="sng" w="19050">
            <a:solidFill>
              <a:srgbClr val="8FACA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28"/>
          <p:cNvCxnSpPr>
            <a:stCxn id="219" idx="6"/>
            <a:endCxn id="220" idx="2"/>
          </p:cNvCxnSpPr>
          <p:nvPr/>
        </p:nvCxnSpPr>
        <p:spPr>
          <a:xfrm>
            <a:off x="4333625" y="2422276"/>
            <a:ext cx="501300" cy="0"/>
          </a:xfrm>
          <a:prstGeom prst="straightConnector1">
            <a:avLst/>
          </a:prstGeom>
          <a:noFill/>
          <a:ln cap="flat" cmpd="sng" w="19050">
            <a:solidFill>
              <a:srgbClr val="8FACA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28"/>
          <p:cNvCxnSpPr>
            <a:stCxn id="220" idx="6"/>
            <a:endCxn id="221" idx="2"/>
          </p:cNvCxnSpPr>
          <p:nvPr/>
        </p:nvCxnSpPr>
        <p:spPr>
          <a:xfrm>
            <a:off x="6416625" y="2422276"/>
            <a:ext cx="501300" cy="0"/>
          </a:xfrm>
          <a:prstGeom prst="straightConnector1">
            <a:avLst/>
          </a:prstGeom>
          <a:noFill/>
          <a:ln cap="flat" cmpd="sng" w="19050">
            <a:solidFill>
              <a:srgbClr val="8FACA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0" name="Google Shape;240;p28"/>
          <p:cNvCxnSpPr>
            <a:stCxn id="218" idx="4"/>
            <a:endCxn id="227" idx="0"/>
          </p:cNvCxnSpPr>
          <p:nvPr/>
        </p:nvCxnSpPr>
        <p:spPr>
          <a:xfrm>
            <a:off x="1459825" y="3213376"/>
            <a:ext cx="0" cy="301800"/>
          </a:xfrm>
          <a:prstGeom prst="straightConnector1">
            <a:avLst/>
          </a:prstGeom>
          <a:noFill/>
          <a:ln cap="flat" cmpd="sng" w="19050">
            <a:solidFill>
              <a:srgbClr val="A3BD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28"/>
          <p:cNvCxnSpPr>
            <a:stCxn id="219" idx="4"/>
            <a:endCxn id="228" idx="0"/>
          </p:cNvCxnSpPr>
          <p:nvPr/>
        </p:nvCxnSpPr>
        <p:spPr>
          <a:xfrm>
            <a:off x="3542825" y="3213376"/>
            <a:ext cx="0" cy="320700"/>
          </a:xfrm>
          <a:prstGeom prst="straightConnector1">
            <a:avLst/>
          </a:prstGeom>
          <a:noFill/>
          <a:ln cap="flat" cmpd="sng" w="19050">
            <a:solidFill>
              <a:srgbClr val="A3BD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28"/>
          <p:cNvCxnSpPr>
            <a:stCxn id="220" idx="4"/>
            <a:endCxn id="229" idx="0"/>
          </p:cNvCxnSpPr>
          <p:nvPr/>
        </p:nvCxnSpPr>
        <p:spPr>
          <a:xfrm flipH="1">
            <a:off x="5617725" y="3213376"/>
            <a:ext cx="8100" cy="320700"/>
          </a:xfrm>
          <a:prstGeom prst="straightConnector1">
            <a:avLst/>
          </a:prstGeom>
          <a:noFill/>
          <a:ln cap="flat" cmpd="sng" w="19050">
            <a:solidFill>
              <a:srgbClr val="A3BDB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8"/>
          <p:cNvCxnSpPr/>
          <p:nvPr/>
        </p:nvCxnSpPr>
        <p:spPr>
          <a:xfrm flipH="1">
            <a:off x="7700725" y="3213376"/>
            <a:ext cx="8100" cy="320700"/>
          </a:xfrm>
          <a:prstGeom prst="straightConnector1">
            <a:avLst/>
          </a:prstGeom>
          <a:noFill/>
          <a:ln cap="flat" cmpd="sng" w="19050">
            <a:solidFill>
              <a:srgbClr val="A3BDB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/>
          <p:nvPr/>
        </p:nvSpPr>
        <p:spPr>
          <a:xfrm>
            <a:off x="4837900" y="11700"/>
            <a:ext cx="4306200" cy="5143500"/>
          </a:xfrm>
          <a:prstGeom prst="rect">
            <a:avLst/>
          </a:prstGeom>
          <a:solidFill>
            <a:srgbClr val="D3DFE7">
              <a:alpha val="35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"/>
          <p:cNvSpPr txBox="1"/>
          <p:nvPr/>
        </p:nvSpPr>
        <p:spPr>
          <a:xfrm>
            <a:off x="5364274" y="2182275"/>
            <a:ext cx="3284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Lineamientos y orientaciones espirituales.</a:t>
            </a:r>
            <a:endParaRPr sz="1100"/>
          </a:p>
        </p:txBody>
      </p:sp>
      <p:pic>
        <p:nvPicPr>
          <p:cNvPr id="250" name="Google Shape;250;p29"/>
          <p:cNvPicPr preferRelativeResize="0"/>
          <p:nvPr/>
        </p:nvPicPr>
        <p:blipFill rotWithShape="1">
          <a:blip r:embed="rId3">
            <a:alphaModFix/>
          </a:blip>
          <a:srcRect b="12347" l="13514" r="3573" t="40686"/>
          <a:stretch/>
        </p:blipFill>
        <p:spPr>
          <a:xfrm>
            <a:off x="1149875" y="1793531"/>
            <a:ext cx="2747825" cy="1556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9"/>
          <p:cNvCxnSpPr/>
          <p:nvPr/>
        </p:nvCxnSpPr>
        <p:spPr>
          <a:xfrm flipH="1" rot="10800000">
            <a:off x="-1151550" y="-754700"/>
            <a:ext cx="259500" cy="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" name="Google Shape;252;p29"/>
          <p:cNvSpPr txBox="1"/>
          <p:nvPr/>
        </p:nvSpPr>
        <p:spPr>
          <a:xfrm>
            <a:off x="5364274" y="1436125"/>
            <a:ext cx="3191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Chipiru</a:t>
            </a:r>
            <a:endParaRPr sz="240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253" name="Google Shape;253;p29"/>
          <p:cNvSpPr txBox="1"/>
          <p:nvPr/>
        </p:nvSpPr>
        <p:spPr>
          <a:xfrm>
            <a:off x="5364265" y="1863488"/>
            <a:ext cx="37209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Inicio del tejido</a:t>
            </a:r>
            <a:endParaRPr i="1" sz="1000"/>
          </a:p>
        </p:txBody>
      </p:sp>
      <p:cxnSp>
        <p:nvCxnSpPr>
          <p:cNvPr id="254" name="Google Shape;254;p29"/>
          <p:cNvCxnSpPr/>
          <p:nvPr/>
        </p:nvCxnSpPr>
        <p:spPr>
          <a:xfrm>
            <a:off x="6312228" y="1682225"/>
            <a:ext cx="203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